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activeX/activeX1.xml" ContentType="application/vnd.ms-office.activeX+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handoutMasters/handoutMaster1.xml" ContentType="application/vnd.openxmlformats-officedocument.presentationml.handoutMaster+xml"/>
  <Override PartName="/ppt/activeX/activeX1.bin" ContentType="application/vnd.ms-office.activeX"/>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53" r:id="rId3"/>
    <p:sldMasterId id="2147483651" r:id="rId4"/>
  </p:sldMasterIdLst>
  <p:notesMasterIdLst>
    <p:notesMasterId r:id="rId33"/>
  </p:notesMasterIdLst>
  <p:handoutMasterIdLst>
    <p:handoutMasterId r:id="rId34"/>
  </p:handoutMasterIdLst>
  <p:sldIdLst>
    <p:sldId id="256" r:id="rId5"/>
    <p:sldId id="379" r:id="rId6"/>
    <p:sldId id="377" r:id="rId7"/>
    <p:sldId id="378" r:id="rId8"/>
    <p:sldId id="262" r:id="rId9"/>
    <p:sldId id="380" r:id="rId10"/>
    <p:sldId id="381" r:id="rId11"/>
    <p:sldId id="392" r:id="rId12"/>
    <p:sldId id="390" r:id="rId13"/>
    <p:sldId id="391" r:id="rId14"/>
    <p:sldId id="393" r:id="rId15"/>
    <p:sldId id="382" r:id="rId16"/>
    <p:sldId id="389" r:id="rId17"/>
    <p:sldId id="384" r:id="rId18"/>
    <p:sldId id="385" r:id="rId19"/>
    <p:sldId id="396" r:id="rId20"/>
    <p:sldId id="401" r:id="rId21"/>
    <p:sldId id="402" r:id="rId22"/>
    <p:sldId id="403" r:id="rId23"/>
    <p:sldId id="397" r:id="rId24"/>
    <p:sldId id="398" r:id="rId25"/>
    <p:sldId id="386" r:id="rId26"/>
    <p:sldId id="387" r:id="rId27"/>
    <p:sldId id="388" r:id="rId28"/>
    <p:sldId id="399" r:id="rId29"/>
    <p:sldId id="404" r:id="rId30"/>
    <p:sldId id="305" r:id="rId31"/>
    <p:sldId id="299" r:id="rId32"/>
  </p:sldIdLst>
  <p:sldSz cx="9144000" cy="6858000" type="screen4x3"/>
  <p:notesSz cx="7099300" cy="10234613"/>
  <p:defaultTextStyle>
    <a:defPPr>
      <a:defRPr lang="hu-HU"/>
    </a:defPPr>
    <a:lvl1pPr algn="l" rtl="0" fontAlgn="base">
      <a:spcBef>
        <a:spcPct val="0"/>
      </a:spcBef>
      <a:spcAft>
        <a:spcPct val="0"/>
      </a:spcAft>
      <a:defRPr b="1" kern="1200">
        <a:solidFill>
          <a:schemeClr val="tx1"/>
        </a:solidFill>
        <a:latin typeface="Arial" pitchFamily="34" charset="0"/>
        <a:ea typeface="+mn-ea"/>
        <a:cs typeface="+mn-cs"/>
      </a:defRPr>
    </a:lvl1pPr>
    <a:lvl2pPr marL="457200" algn="l" rtl="0" fontAlgn="base">
      <a:spcBef>
        <a:spcPct val="0"/>
      </a:spcBef>
      <a:spcAft>
        <a:spcPct val="0"/>
      </a:spcAft>
      <a:defRPr b="1" kern="1200">
        <a:solidFill>
          <a:schemeClr val="tx1"/>
        </a:solidFill>
        <a:latin typeface="Arial" pitchFamily="34" charset="0"/>
        <a:ea typeface="+mn-ea"/>
        <a:cs typeface="+mn-cs"/>
      </a:defRPr>
    </a:lvl2pPr>
    <a:lvl3pPr marL="914400" algn="l" rtl="0" fontAlgn="base">
      <a:spcBef>
        <a:spcPct val="0"/>
      </a:spcBef>
      <a:spcAft>
        <a:spcPct val="0"/>
      </a:spcAft>
      <a:defRPr b="1" kern="1200">
        <a:solidFill>
          <a:schemeClr val="tx1"/>
        </a:solidFill>
        <a:latin typeface="Arial" pitchFamily="34" charset="0"/>
        <a:ea typeface="+mn-ea"/>
        <a:cs typeface="+mn-cs"/>
      </a:defRPr>
    </a:lvl3pPr>
    <a:lvl4pPr marL="1371600" algn="l" rtl="0" fontAlgn="base">
      <a:spcBef>
        <a:spcPct val="0"/>
      </a:spcBef>
      <a:spcAft>
        <a:spcPct val="0"/>
      </a:spcAft>
      <a:defRPr b="1" kern="1200">
        <a:solidFill>
          <a:schemeClr val="tx1"/>
        </a:solidFill>
        <a:latin typeface="Arial" pitchFamily="34" charset="0"/>
        <a:ea typeface="+mn-ea"/>
        <a:cs typeface="+mn-cs"/>
      </a:defRPr>
    </a:lvl4pPr>
    <a:lvl5pPr marL="1828800" algn="l"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81C33"/>
    <a:srgbClr val="9E1A30"/>
    <a:srgbClr val="B31D36"/>
    <a:srgbClr val="C41F3A"/>
    <a:srgbClr val="000066"/>
    <a:srgbClr val="660033"/>
    <a:srgbClr val="A8C8F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57" autoAdjust="0"/>
    <p:restoredTop sz="94737" autoAdjust="0"/>
  </p:normalViewPr>
  <p:slideViewPr>
    <p:cSldViewPr snapToGrid="0">
      <p:cViewPr varScale="1">
        <p:scale>
          <a:sx n="86" d="100"/>
          <a:sy n="86" d="100"/>
        </p:scale>
        <p:origin x="-942" y="-84"/>
      </p:cViewPr>
      <p:guideLst>
        <p:guide orient="horz" pos="606"/>
        <p:guide pos="2879"/>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1428" y="-102"/>
      </p:cViewPr>
      <p:guideLst>
        <p:guide orient="horz" pos="3224"/>
        <p:guide pos="2236"/>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037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b="0" smtClean="0">
                <a:latin typeface="Arial" charset="0"/>
              </a:defRPr>
            </a:lvl1pPr>
          </a:lstStyle>
          <a:p>
            <a:pPr>
              <a:defRPr/>
            </a:pPr>
            <a:endParaRPr lang="hu-HU"/>
          </a:p>
        </p:txBody>
      </p:sp>
      <p:sp>
        <p:nvSpPr>
          <p:cNvPr id="57037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b="0" smtClean="0">
                <a:latin typeface="Arial" charset="0"/>
              </a:defRPr>
            </a:lvl1pPr>
          </a:lstStyle>
          <a:p>
            <a:pPr>
              <a:defRPr/>
            </a:pPr>
            <a:endParaRPr lang="hu-HU"/>
          </a:p>
        </p:txBody>
      </p:sp>
      <p:sp>
        <p:nvSpPr>
          <p:cNvPr id="57037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b="0" smtClean="0">
                <a:latin typeface="Arial" charset="0"/>
              </a:defRPr>
            </a:lvl1pPr>
          </a:lstStyle>
          <a:p>
            <a:pPr>
              <a:defRPr/>
            </a:pPr>
            <a:endParaRPr lang="hu-HU"/>
          </a:p>
        </p:txBody>
      </p:sp>
      <p:sp>
        <p:nvSpPr>
          <p:cNvPr id="57037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b="0" smtClean="0">
                <a:latin typeface="Arial" charset="0"/>
              </a:defRPr>
            </a:lvl1pPr>
          </a:lstStyle>
          <a:p>
            <a:pPr>
              <a:defRPr/>
            </a:pPr>
            <a:fld id="{66059C33-F5E4-4132-8F99-ACEBF8B20CC4}" type="slidenum">
              <a:rPr lang="hu-HU"/>
              <a:pPr>
                <a:defRPr/>
              </a:pPr>
              <a:t>‹#›</a:t>
            </a:fld>
            <a:endParaRPr lang="hu-H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515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b="0" smtClean="0">
                <a:latin typeface="Arial" charset="0"/>
              </a:defRPr>
            </a:lvl1pPr>
          </a:lstStyle>
          <a:p>
            <a:pPr>
              <a:defRPr/>
            </a:pPr>
            <a:endParaRPr lang="hu-HU"/>
          </a:p>
        </p:txBody>
      </p:sp>
      <p:sp>
        <p:nvSpPr>
          <p:cNvPr id="305155"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b="0" smtClean="0">
                <a:latin typeface="Arial" charset="0"/>
              </a:defRPr>
            </a:lvl1pPr>
          </a:lstStyle>
          <a:p>
            <a:pPr>
              <a:defRPr/>
            </a:pPr>
            <a:endParaRPr lang="hu-HU"/>
          </a:p>
        </p:txBody>
      </p:sp>
      <p:sp>
        <p:nvSpPr>
          <p:cNvPr id="34820" name="Rectangle 4"/>
          <p:cNvSpPr>
            <a:spLocks noRo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30515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305158"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b="0" smtClean="0">
                <a:latin typeface="Arial" charset="0"/>
              </a:defRPr>
            </a:lvl1pPr>
          </a:lstStyle>
          <a:p>
            <a:pPr>
              <a:defRPr/>
            </a:pPr>
            <a:endParaRPr lang="hu-HU"/>
          </a:p>
        </p:txBody>
      </p:sp>
      <p:sp>
        <p:nvSpPr>
          <p:cNvPr id="305159"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b="0" smtClean="0">
                <a:latin typeface="Arial" charset="0"/>
              </a:defRPr>
            </a:lvl1pPr>
          </a:lstStyle>
          <a:p>
            <a:pPr>
              <a:defRPr/>
            </a:pPr>
            <a:fld id="{96A7B7F8-C114-413D-93BB-71D470C94609}" type="slidenum">
              <a:rPr lang="hu-HU"/>
              <a:pPr>
                <a:defRPr/>
              </a:pPr>
              <a:t>‹#›</a:t>
            </a:fld>
            <a:endParaRPr lang="hu-H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graphicFrame>
        <p:nvGraphicFramePr>
          <p:cNvPr id="4" name="Object 19"/>
          <p:cNvGraphicFramePr>
            <a:graphicFrameLocks noChangeAspect="1"/>
          </p:cNvGraphicFramePr>
          <p:nvPr/>
        </p:nvGraphicFramePr>
        <p:xfrm>
          <a:off x="7805738" y="6048375"/>
          <a:ext cx="1165225" cy="679450"/>
        </p:xfrm>
        <a:graphic>
          <a:graphicData uri="http://schemas.openxmlformats.org/presentationml/2006/ole">
            <p:oleObj spid="_x0000_s84994" name="PHOTO-PAINT" r:id="rId4" imgW="1676190" imgH="977778" progId="CorelPhotoPaint.Image.12">
              <p:embed/>
            </p:oleObj>
          </a:graphicData>
        </a:graphic>
      </p:graphicFrame>
      <p:sp>
        <p:nvSpPr>
          <p:cNvPr id="5122" name="Rectangle 2"/>
          <p:cNvSpPr>
            <a:spLocks noGrp="1" noChangeArrowheads="1"/>
          </p:cNvSpPr>
          <p:nvPr>
            <p:ph type="ctrTitle"/>
          </p:nvPr>
        </p:nvSpPr>
        <p:spPr>
          <a:xfrm>
            <a:off x="1193800" y="376238"/>
            <a:ext cx="6753225" cy="1874837"/>
          </a:xfrm>
          <a:effectLst/>
        </p:spPr>
        <p:txBody>
          <a:bodyPr/>
          <a:lstStyle>
            <a:lvl1pPr>
              <a:defRPr sz="4400" b="0">
                <a:solidFill>
                  <a:srgbClr val="A81C33"/>
                </a:solidFill>
              </a:defRPr>
            </a:lvl1pPr>
          </a:lstStyle>
          <a:p>
            <a:r>
              <a:rPr lang="hu-HU"/>
              <a:t>Mintacím szerkesztése</a:t>
            </a:r>
          </a:p>
        </p:txBody>
      </p:sp>
      <p:sp>
        <p:nvSpPr>
          <p:cNvPr id="5123" name="Rectangle 3"/>
          <p:cNvSpPr>
            <a:spLocks noGrp="1" noChangeArrowheads="1"/>
          </p:cNvSpPr>
          <p:nvPr>
            <p:ph type="subTitle" idx="1"/>
          </p:nvPr>
        </p:nvSpPr>
        <p:spPr>
          <a:xfrm>
            <a:off x="441325" y="5402263"/>
            <a:ext cx="3251200" cy="773112"/>
          </a:xfrm>
        </p:spPr>
        <p:txBody>
          <a:bodyPr anchor="ctr"/>
          <a:lstStyle>
            <a:lvl1pPr marL="0" indent="0">
              <a:buFont typeface="Wingdings" pitchFamily="2" charset="2"/>
              <a:buNone/>
              <a:defRPr i="1">
                <a:solidFill>
                  <a:srgbClr val="336699"/>
                </a:solidFill>
                <a:latin typeface="Century Gothic" pitchFamily="34" charset="0"/>
              </a:defRPr>
            </a:lvl1pPr>
          </a:lstStyle>
          <a:p>
            <a:r>
              <a:rPr lang="hu-HU"/>
              <a:t>Alcím mintájának szerkesztése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A213C030-EC3A-4384-AAA3-B3ABFE4A715D}"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3188" y="158750"/>
            <a:ext cx="2151062" cy="34877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158750"/>
            <a:ext cx="6300788" cy="3487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8648FEF4-8BA0-4980-84FD-4BE94F8389EC}" type="slidenum">
              <a:rPr lang="hu-HU"/>
              <a:pPr>
                <a:defRPr/>
              </a:pPr>
              <a:t>‹#›</a:t>
            </a:fld>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158750"/>
            <a:ext cx="8604250" cy="34877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hu-HU"/>
          </a:p>
        </p:txBody>
      </p:sp>
      <p:sp>
        <p:nvSpPr>
          <p:cNvPr id="4" name="Rectangle 5"/>
          <p:cNvSpPr>
            <a:spLocks noGrp="1" noChangeArrowheads="1"/>
          </p:cNvSpPr>
          <p:nvPr>
            <p:ph type="ftr" sz="quarter" idx="11"/>
          </p:nvPr>
        </p:nvSpPr>
        <p:spPr>
          <a:ln/>
        </p:spPr>
        <p:txBody>
          <a:bodyPr/>
          <a:lstStyle>
            <a:lvl1pPr>
              <a:defRPr/>
            </a:lvl1pPr>
          </a:lstStyle>
          <a:p>
            <a:pPr>
              <a:defRPr/>
            </a:pPr>
            <a:endParaRPr lang="hu-HU"/>
          </a:p>
        </p:txBody>
      </p:sp>
      <p:sp>
        <p:nvSpPr>
          <p:cNvPr id="5" name="Rectangle 6"/>
          <p:cNvSpPr>
            <a:spLocks noGrp="1" noChangeArrowheads="1"/>
          </p:cNvSpPr>
          <p:nvPr>
            <p:ph type="sldNum" sz="quarter" idx="12"/>
          </p:nvPr>
        </p:nvSpPr>
        <p:spPr>
          <a:ln/>
        </p:spPr>
        <p:txBody>
          <a:bodyPr/>
          <a:lstStyle>
            <a:lvl1pPr>
              <a:defRPr/>
            </a:lvl1pPr>
          </a:lstStyle>
          <a:p>
            <a:pPr>
              <a:defRPr/>
            </a:pPr>
            <a:fld id="{AF5A673C-D8FA-4917-A4D3-2C8F8A87F24B}" type="slidenum">
              <a:rPr lang="hu-HU"/>
              <a:pPr>
                <a:defRPr/>
              </a:pPr>
              <a:t>‹#›</a:t>
            </a:fld>
            <a:endParaRPr lang="hu-H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58750"/>
            <a:ext cx="6515100" cy="11620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700213"/>
            <a:ext cx="3883025" cy="1946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19638" y="1700213"/>
            <a:ext cx="3884612" cy="1946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F3CE9056-482D-4533-BD41-5A13824B9E2F}" type="slidenum">
              <a:rPr lang="hu-HU"/>
              <a:pPr>
                <a:defRPr/>
              </a:pPr>
              <a:t>‹#›</a:t>
            </a:fld>
            <a:endParaRPr lang="hu-H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FC45A4AB-3FFB-4725-A603-5C6B0FBD9D46}" type="slidenum">
              <a:rPr lang="hu-HU"/>
              <a:pPr>
                <a:defRPr/>
              </a:pPr>
              <a:t>‹#›</a:t>
            </a:fld>
            <a:endParaRPr lang="hu-H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8750"/>
            <a:ext cx="2171700" cy="59674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158750"/>
            <a:ext cx="6362700" cy="596741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E5AFB079-5F11-4F1C-8EA3-3712BA101FB6}" type="slidenum">
              <a:rPr lang="hu-HU"/>
              <a:pPr>
                <a:defRPr/>
              </a:pPr>
              <a:t>‹#›</a:t>
            </a:fld>
            <a:endParaRPr lang="hu-H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2" name="Group 14"/>
          <p:cNvGrpSpPr>
            <a:grpSpLocks/>
          </p:cNvGrpSpPr>
          <p:nvPr userDrawn="1"/>
        </p:nvGrpSpPr>
        <p:grpSpPr bwMode="auto">
          <a:xfrm>
            <a:off x="0" y="-71438"/>
            <a:ext cx="9144000" cy="6929438"/>
            <a:chOff x="0" y="-45"/>
            <a:chExt cx="5760" cy="4365"/>
          </a:xfrm>
        </p:grpSpPr>
        <p:sp>
          <p:nvSpPr>
            <p:cNvPr id="3" name="Rectangle 3"/>
            <p:cNvSpPr>
              <a:spLocks noChangeArrowheads="1"/>
            </p:cNvSpPr>
            <p:nvPr userDrawn="1"/>
          </p:nvSpPr>
          <p:spPr bwMode="auto">
            <a:xfrm>
              <a:off x="0" y="0"/>
              <a:ext cx="2873" cy="4320"/>
            </a:xfrm>
            <a:prstGeom prst="rect">
              <a:avLst/>
            </a:prstGeom>
            <a:gradFill rotWithShape="1">
              <a:gsLst>
                <a:gs pos="0">
                  <a:srgbClr val="00386A">
                    <a:alpha val="50000"/>
                  </a:srgbClr>
                </a:gs>
                <a:gs pos="100000">
                  <a:srgbClr val="00386A">
                    <a:alpha val="20000"/>
                  </a:srgbClr>
                </a:gs>
              </a:gsLst>
              <a:lin ang="5400000" scaled="1"/>
            </a:gradFill>
            <a:ln w="9525">
              <a:noFill/>
              <a:miter lim="800000"/>
              <a:headEnd/>
              <a:tailEnd/>
            </a:ln>
            <a:effectLst/>
          </p:spPr>
          <p:txBody>
            <a:bodyPr wrap="none" anchor="ctr"/>
            <a:lstStyle/>
            <a:p>
              <a:pPr>
                <a:defRPr/>
              </a:pPr>
              <a:endParaRPr lang="en-GB">
                <a:latin typeface="Arial" charset="0"/>
              </a:endParaRPr>
            </a:p>
          </p:txBody>
        </p:sp>
        <p:sp>
          <p:nvSpPr>
            <p:cNvPr id="4" name="Rectangle 4"/>
            <p:cNvSpPr>
              <a:spLocks noChangeArrowheads="1"/>
            </p:cNvSpPr>
            <p:nvPr userDrawn="1"/>
          </p:nvSpPr>
          <p:spPr bwMode="auto">
            <a:xfrm>
              <a:off x="2866" y="0"/>
              <a:ext cx="2894" cy="4320"/>
            </a:xfrm>
            <a:prstGeom prst="rect">
              <a:avLst/>
            </a:prstGeom>
            <a:gradFill rotWithShape="1">
              <a:gsLst>
                <a:gs pos="0">
                  <a:srgbClr val="A81C33">
                    <a:alpha val="50000"/>
                  </a:srgbClr>
                </a:gs>
                <a:gs pos="100000">
                  <a:srgbClr val="A81C33">
                    <a:alpha val="20000"/>
                  </a:srgbClr>
                </a:gs>
              </a:gsLst>
              <a:lin ang="5400000" scaled="1"/>
            </a:gradFill>
            <a:ln w="9525">
              <a:noFill/>
              <a:miter lim="800000"/>
              <a:headEnd/>
              <a:tailEnd/>
            </a:ln>
            <a:effectLst/>
          </p:spPr>
          <p:txBody>
            <a:bodyPr wrap="none" anchor="ctr"/>
            <a:lstStyle/>
            <a:p>
              <a:pPr>
                <a:defRPr/>
              </a:pPr>
              <a:endParaRPr lang="en-GB">
                <a:latin typeface="Arial" charset="0"/>
              </a:endParaRPr>
            </a:p>
          </p:txBody>
        </p:sp>
        <p:sp>
          <p:nvSpPr>
            <p:cNvPr id="5" name="Rectangle 5"/>
            <p:cNvSpPr>
              <a:spLocks noChangeArrowheads="1"/>
            </p:cNvSpPr>
            <p:nvPr userDrawn="1"/>
          </p:nvSpPr>
          <p:spPr bwMode="auto">
            <a:xfrm>
              <a:off x="5149" y="0"/>
              <a:ext cx="611" cy="4320"/>
            </a:xfrm>
            <a:prstGeom prst="rect">
              <a:avLst/>
            </a:prstGeom>
            <a:gradFill rotWithShape="1">
              <a:gsLst>
                <a:gs pos="0">
                  <a:srgbClr val="9E1A30">
                    <a:alpha val="20000"/>
                  </a:srgbClr>
                </a:gs>
                <a:gs pos="100000">
                  <a:srgbClr val="9E1A30"/>
                </a:gs>
              </a:gsLst>
              <a:lin ang="5400000" scaled="1"/>
            </a:gradFill>
            <a:ln w="9525">
              <a:noFill/>
              <a:miter lim="800000"/>
              <a:headEnd/>
              <a:tailEnd/>
            </a:ln>
            <a:effectLst/>
          </p:spPr>
          <p:txBody>
            <a:bodyPr wrap="none" anchor="ctr"/>
            <a:lstStyle/>
            <a:p>
              <a:pPr>
                <a:defRPr/>
              </a:pPr>
              <a:endParaRPr lang="en-GB">
                <a:latin typeface="Arial" charset="0"/>
              </a:endParaRPr>
            </a:p>
          </p:txBody>
        </p:sp>
        <p:sp>
          <p:nvSpPr>
            <p:cNvPr id="6" name="Rectangle 6"/>
            <p:cNvSpPr>
              <a:spLocks noChangeArrowheads="1"/>
            </p:cNvSpPr>
            <p:nvPr userDrawn="1"/>
          </p:nvSpPr>
          <p:spPr bwMode="auto">
            <a:xfrm>
              <a:off x="0" y="0"/>
              <a:ext cx="625" cy="4320"/>
            </a:xfrm>
            <a:prstGeom prst="rect">
              <a:avLst/>
            </a:prstGeom>
            <a:gradFill rotWithShape="1">
              <a:gsLst>
                <a:gs pos="0">
                  <a:srgbClr val="00386A">
                    <a:alpha val="20000"/>
                  </a:srgbClr>
                </a:gs>
                <a:gs pos="100000">
                  <a:srgbClr val="00386A"/>
                </a:gs>
              </a:gsLst>
              <a:lin ang="5400000" scaled="1"/>
            </a:gradFill>
            <a:ln w="9525">
              <a:noFill/>
              <a:miter lim="800000"/>
              <a:headEnd/>
              <a:tailEnd/>
            </a:ln>
            <a:effectLst/>
          </p:spPr>
          <p:txBody>
            <a:bodyPr wrap="none" anchor="ctr"/>
            <a:lstStyle/>
            <a:p>
              <a:pPr algn="ctr">
                <a:defRPr/>
              </a:pPr>
              <a:endParaRPr lang="en-US" sz="8000" baseline="6000">
                <a:solidFill>
                  <a:schemeClr val="bg2"/>
                </a:solidFill>
                <a:effectLst>
                  <a:outerShdw blurRad="38100" dist="38100" dir="2700000" algn="tl">
                    <a:srgbClr val="000000"/>
                  </a:outerShdw>
                </a:effectLst>
                <a:latin typeface="Arial Black" pitchFamily="34" charset="0"/>
              </a:endParaRPr>
            </a:p>
          </p:txBody>
        </p:sp>
        <p:sp>
          <p:nvSpPr>
            <p:cNvPr id="7" name="Text Box 9"/>
            <p:cNvSpPr txBox="1">
              <a:spLocks noChangeArrowheads="1"/>
            </p:cNvSpPr>
            <p:nvPr userDrawn="1"/>
          </p:nvSpPr>
          <p:spPr bwMode="auto">
            <a:xfrm>
              <a:off x="0" y="-45"/>
              <a:ext cx="2865" cy="492"/>
            </a:xfrm>
            <a:prstGeom prst="rect">
              <a:avLst/>
            </a:prstGeom>
            <a:noFill/>
            <a:ln w="9525">
              <a:noFill/>
              <a:miter lim="800000"/>
              <a:headEnd/>
              <a:tailEnd/>
            </a:ln>
            <a:effectLst/>
          </p:spPr>
          <p:txBody>
            <a:bodyPr lIns="90000" tIns="46800" rIns="90000" bIns="46800"/>
            <a:lstStyle/>
            <a:p>
              <a:pPr algn="ctr">
                <a:spcBef>
                  <a:spcPct val="50000"/>
                </a:spcBef>
                <a:defRPr/>
              </a:pPr>
              <a:r>
                <a:rPr lang="hu-HU" sz="8000" baseline="6000">
                  <a:solidFill>
                    <a:srgbClr val="969696"/>
                  </a:solidFill>
                  <a:latin typeface="Arial Black" pitchFamily="34" charset="0"/>
                </a:rPr>
                <a:t>fizikai  tér</a:t>
              </a:r>
            </a:p>
          </p:txBody>
        </p:sp>
        <p:sp>
          <p:nvSpPr>
            <p:cNvPr id="8" name="Text Box 10"/>
            <p:cNvSpPr txBox="1">
              <a:spLocks noChangeArrowheads="1"/>
            </p:cNvSpPr>
            <p:nvPr userDrawn="1"/>
          </p:nvSpPr>
          <p:spPr bwMode="auto">
            <a:xfrm>
              <a:off x="2880" y="-45"/>
              <a:ext cx="2880" cy="567"/>
            </a:xfrm>
            <a:prstGeom prst="rect">
              <a:avLst/>
            </a:prstGeom>
            <a:noFill/>
            <a:ln w="9525">
              <a:noFill/>
              <a:miter lim="800000"/>
              <a:headEnd/>
              <a:tailEnd/>
            </a:ln>
            <a:effectLst/>
          </p:spPr>
          <p:txBody>
            <a:bodyPr lIns="90000" tIns="46800" rIns="90000" bIns="46800">
              <a:spAutoFit/>
            </a:bodyPr>
            <a:lstStyle/>
            <a:p>
              <a:pPr algn="ctr">
                <a:spcBef>
                  <a:spcPct val="50000"/>
                </a:spcBef>
                <a:defRPr/>
              </a:pPr>
              <a:r>
                <a:rPr lang="hu-HU" sz="8000" b="0" baseline="6000">
                  <a:solidFill>
                    <a:srgbClr val="969696"/>
                  </a:solidFill>
                  <a:latin typeface="Arial Black" pitchFamily="34" charset="0"/>
                </a:rPr>
                <a:t>virtuális tér</a:t>
              </a:r>
            </a:p>
          </p:txBody>
        </p:sp>
        <p:sp>
          <p:nvSpPr>
            <p:cNvPr id="9" name="Text Box 11"/>
            <p:cNvSpPr txBox="1">
              <a:spLocks noChangeArrowheads="1"/>
            </p:cNvSpPr>
            <p:nvPr userDrawn="1"/>
          </p:nvSpPr>
          <p:spPr bwMode="auto">
            <a:xfrm rot="5400000">
              <a:off x="-1079" y="2701"/>
              <a:ext cx="2698" cy="539"/>
            </a:xfrm>
            <a:prstGeom prst="rect">
              <a:avLst/>
            </a:prstGeom>
            <a:noFill/>
            <a:ln w="9525">
              <a:noFill/>
              <a:miter lim="800000"/>
              <a:headEnd/>
              <a:tailEnd/>
            </a:ln>
            <a:effectLst/>
          </p:spPr>
          <p:txBody>
            <a:bodyPr lIns="90000" tIns="46800" rIns="90000" bIns="46800"/>
            <a:lstStyle/>
            <a:p>
              <a:pPr algn="r">
                <a:spcBef>
                  <a:spcPct val="50000"/>
                </a:spcBef>
                <a:defRPr/>
              </a:pPr>
              <a:r>
                <a:rPr lang="hu-HU" sz="8000" b="0" baseline="6000">
                  <a:solidFill>
                    <a:srgbClr val="969696"/>
                  </a:solidFill>
                  <a:latin typeface="Arial Black" pitchFamily="34" charset="0"/>
                </a:rPr>
                <a:t>Külvilág</a:t>
              </a:r>
            </a:p>
          </p:txBody>
        </p:sp>
        <p:sp>
          <p:nvSpPr>
            <p:cNvPr id="10" name="Text Box 12"/>
            <p:cNvSpPr txBox="1">
              <a:spLocks noChangeArrowheads="1"/>
            </p:cNvSpPr>
            <p:nvPr userDrawn="1"/>
          </p:nvSpPr>
          <p:spPr bwMode="auto">
            <a:xfrm rot="16200000">
              <a:off x="4141" y="2702"/>
              <a:ext cx="2698" cy="539"/>
            </a:xfrm>
            <a:prstGeom prst="rect">
              <a:avLst/>
            </a:prstGeom>
            <a:noFill/>
            <a:ln w="9525">
              <a:noFill/>
              <a:miter lim="800000"/>
              <a:headEnd/>
              <a:tailEnd/>
            </a:ln>
            <a:effectLst/>
          </p:spPr>
          <p:txBody>
            <a:bodyPr lIns="90000" tIns="46800" rIns="90000" bIns="46800"/>
            <a:lstStyle/>
            <a:p>
              <a:pPr>
                <a:spcBef>
                  <a:spcPct val="50000"/>
                </a:spcBef>
                <a:defRPr/>
              </a:pPr>
              <a:r>
                <a:rPr lang="hu-HU" sz="8000" b="0" baseline="6000">
                  <a:solidFill>
                    <a:srgbClr val="969696"/>
                  </a:solidFill>
                  <a:latin typeface="Arial Black" pitchFamily="34" charset="0"/>
                </a:rPr>
                <a:t>Külvilág</a:t>
              </a:r>
            </a:p>
          </p:txBody>
        </p:sp>
      </p:gr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700213"/>
            <a:ext cx="3883025" cy="194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19638" y="1700213"/>
            <a:ext cx="3884612" cy="194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644EC15F-2B70-4A2F-8FBA-394A1D7378AA}" type="slidenum">
              <a:rPr lang="hu-HU"/>
              <a:pPr>
                <a:defRPr/>
              </a:pPr>
              <a:t>‹#›</a:t>
            </a:fld>
            <a:endParaRPr lang="hu-H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hu-HU"/>
          </a:p>
        </p:txBody>
      </p:sp>
      <p:sp>
        <p:nvSpPr>
          <p:cNvPr id="8" name="Rectangle 5"/>
          <p:cNvSpPr>
            <a:spLocks noGrp="1" noChangeArrowheads="1"/>
          </p:cNvSpPr>
          <p:nvPr>
            <p:ph type="ftr" sz="quarter" idx="11"/>
          </p:nvPr>
        </p:nvSpPr>
        <p:spPr>
          <a:ln/>
        </p:spPr>
        <p:txBody>
          <a:bodyPr/>
          <a:lstStyle>
            <a:lvl1pPr>
              <a:defRPr/>
            </a:lvl1pPr>
          </a:lstStyle>
          <a:p>
            <a:pPr>
              <a:defRPr/>
            </a:pPr>
            <a:endParaRPr lang="hu-HU"/>
          </a:p>
        </p:txBody>
      </p:sp>
      <p:sp>
        <p:nvSpPr>
          <p:cNvPr id="9" name="Rectangle 6"/>
          <p:cNvSpPr>
            <a:spLocks noGrp="1" noChangeArrowheads="1"/>
          </p:cNvSpPr>
          <p:nvPr>
            <p:ph type="sldNum" sz="quarter" idx="12"/>
          </p:nvPr>
        </p:nvSpPr>
        <p:spPr>
          <a:ln/>
        </p:spPr>
        <p:txBody>
          <a:bodyPr/>
          <a:lstStyle>
            <a:lvl1pPr>
              <a:defRPr/>
            </a:lvl1pPr>
          </a:lstStyle>
          <a:p>
            <a:pPr>
              <a:defRPr/>
            </a:pPr>
            <a:fld id="{AECD22F3-4172-4547-B489-990D8A0E990F}"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hu-HU"/>
          </a:p>
        </p:txBody>
      </p:sp>
      <p:sp>
        <p:nvSpPr>
          <p:cNvPr id="4" name="Rectangle 5"/>
          <p:cNvSpPr>
            <a:spLocks noGrp="1" noChangeArrowheads="1"/>
          </p:cNvSpPr>
          <p:nvPr>
            <p:ph type="ftr" sz="quarter" idx="11"/>
          </p:nvPr>
        </p:nvSpPr>
        <p:spPr>
          <a:ln/>
        </p:spPr>
        <p:txBody>
          <a:bodyPr/>
          <a:lstStyle>
            <a:lvl1pPr>
              <a:defRPr/>
            </a:lvl1pPr>
          </a:lstStyle>
          <a:p>
            <a:pPr>
              <a:defRPr/>
            </a:pPr>
            <a:endParaRPr lang="hu-HU"/>
          </a:p>
        </p:txBody>
      </p:sp>
      <p:sp>
        <p:nvSpPr>
          <p:cNvPr id="5" name="Rectangle 6"/>
          <p:cNvSpPr>
            <a:spLocks noGrp="1" noChangeArrowheads="1"/>
          </p:cNvSpPr>
          <p:nvPr>
            <p:ph type="sldNum" sz="quarter" idx="12"/>
          </p:nvPr>
        </p:nvSpPr>
        <p:spPr>
          <a:ln/>
        </p:spPr>
        <p:txBody>
          <a:bodyPr/>
          <a:lstStyle>
            <a:lvl1pPr>
              <a:defRPr/>
            </a:lvl1pPr>
          </a:lstStyle>
          <a:p>
            <a:pPr>
              <a:defRPr/>
            </a:pPr>
            <a:fld id="{19D2EEDD-AAB5-4DB0-B9EA-89A38F88D6AB}"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u-HU"/>
          </a:p>
        </p:txBody>
      </p:sp>
      <p:sp>
        <p:nvSpPr>
          <p:cNvPr id="3" name="Rectangle 5"/>
          <p:cNvSpPr>
            <a:spLocks noGrp="1" noChangeArrowheads="1"/>
          </p:cNvSpPr>
          <p:nvPr>
            <p:ph type="ftr" sz="quarter" idx="11"/>
          </p:nvPr>
        </p:nvSpPr>
        <p:spPr>
          <a:ln/>
        </p:spPr>
        <p:txBody>
          <a:bodyPr/>
          <a:lstStyle>
            <a:lvl1pPr>
              <a:defRPr/>
            </a:lvl1pPr>
          </a:lstStyle>
          <a:p>
            <a:pPr>
              <a:defRPr/>
            </a:pPr>
            <a:endParaRPr lang="hu-HU"/>
          </a:p>
        </p:txBody>
      </p:sp>
      <p:sp>
        <p:nvSpPr>
          <p:cNvPr id="4" name="Rectangle 6"/>
          <p:cNvSpPr>
            <a:spLocks noGrp="1" noChangeArrowheads="1"/>
          </p:cNvSpPr>
          <p:nvPr>
            <p:ph type="sldNum" sz="quarter" idx="12"/>
          </p:nvPr>
        </p:nvSpPr>
        <p:spPr>
          <a:ln/>
        </p:spPr>
        <p:txBody>
          <a:bodyPr/>
          <a:lstStyle>
            <a:lvl1pPr>
              <a:defRPr/>
            </a:lvl1pPr>
          </a:lstStyle>
          <a:p>
            <a:pPr>
              <a:defRPr/>
            </a:pPr>
            <a:fld id="{92E3D1A5-A8BE-4D65-95C7-4F6260F66832}"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40802FC7-645E-43DD-9F90-5A5983C0EE21}"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12E0C082-CD78-473D-AA75-EE09BE6B690D}"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5.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6.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158750"/>
            <a:ext cx="6515100" cy="1162050"/>
          </a:xfrm>
          <a:prstGeom prst="rect">
            <a:avLst/>
          </a:prstGeom>
          <a:noFill/>
          <a:ln w="9525">
            <a:noFill/>
            <a:miter lim="800000"/>
            <a:headEnd/>
            <a:tailEnd/>
          </a:ln>
          <a:effectLst>
            <a:outerShdw dist="45791" dir="2021404" algn="ctr" rotWithShape="0">
              <a:schemeClr val="tx1">
                <a:alpha val="50000"/>
              </a:schemeClr>
            </a:outerShdw>
          </a:effec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5123" name="Rectangle 3"/>
          <p:cNvSpPr>
            <a:spLocks noGrp="1" noChangeArrowheads="1"/>
          </p:cNvSpPr>
          <p:nvPr>
            <p:ph type="body" idx="1"/>
          </p:nvPr>
        </p:nvSpPr>
        <p:spPr bwMode="auto">
          <a:xfrm>
            <a:off x="684213" y="1700213"/>
            <a:ext cx="7920037" cy="1946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latin typeface="Arial" charset="0"/>
              </a:defRPr>
            </a:lvl1pPr>
          </a:lstStyle>
          <a:p>
            <a:pPr>
              <a:defRPr/>
            </a:pPr>
            <a:endParaRPr lang="hu-H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latin typeface="Arial" charset="0"/>
              </a:defRPr>
            </a:lvl1pPr>
          </a:lstStyle>
          <a:p>
            <a:pPr>
              <a:defRPr/>
            </a:pPr>
            <a:endParaRPr lang="hu-H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latin typeface="Arial" charset="0"/>
              </a:defRPr>
            </a:lvl1pPr>
          </a:lstStyle>
          <a:p>
            <a:pPr>
              <a:defRPr/>
            </a:pPr>
            <a:fld id="{F0EAE0B8-2601-451D-B42A-9433893A4E70}"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744"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Lst>
  <p:timing>
    <p:tnLst>
      <p:par>
        <p:cTn id="1" dur="indefinite" restart="never" nodeType="tmRoot"/>
      </p:par>
    </p:tnLst>
  </p:timing>
  <p:txStyles>
    <p:titleStyle>
      <a:lvl1pPr algn="ctr" rtl="0" eaLnBrk="0" fontAlgn="base" hangingPunct="0">
        <a:spcBef>
          <a:spcPct val="0"/>
        </a:spcBef>
        <a:spcAft>
          <a:spcPct val="0"/>
        </a:spcAft>
        <a:defRPr sz="3600" b="1">
          <a:solidFill>
            <a:schemeClr val="bg1"/>
          </a:solidFill>
          <a:latin typeface="+mj-lt"/>
          <a:ea typeface="+mj-ea"/>
          <a:cs typeface="+mj-cs"/>
        </a:defRPr>
      </a:lvl1pPr>
      <a:lvl2pPr algn="ctr" rtl="0" eaLnBrk="0" fontAlgn="base" hangingPunct="0">
        <a:spcBef>
          <a:spcPct val="0"/>
        </a:spcBef>
        <a:spcAft>
          <a:spcPct val="0"/>
        </a:spcAft>
        <a:defRPr sz="3600" b="1">
          <a:solidFill>
            <a:schemeClr val="bg1"/>
          </a:solidFill>
          <a:latin typeface="Century Gothic" pitchFamily="34" charset="0"/>
        </a:defRPr>
      </a:lvl2pPr>
      <a:lvl3pPr algn="ctr" rtl="0" eaLnBrk="0" fontAlgn="base" hangingPunct="0">
        <a:spcBef>
          <a:spcPct val="0"/>
        </a:spcBef>
        <a:spcAft>
          <a:spcPct val="0"/>
        </a:spcAft>
        <a:defRPr sz="3600" b="1">
          <a:solidFill>
            <a:schemeClr val="bg1"/>
          </a:solidFill>
          <a:latin typeface="Century Gothic" pitchFamily="34" charset="0"/>
        </a:defRPr>
      </a:lvl3pPr>
      <a:lvl4pPr algn="ctr" rtl="0" eaLnBrk="0" fontAlgn="base" hangingPunct="0">
        <a:spcBef>
          <a:spcPct val="0"/>
        </a:spcBef>
        <a:spcAft>
          <a:spcPct val="0"/>
        </a:spcAft>
        <a:defRPr sz="3600" b="1">
          <a:solidFill>
            <a:schemeClr val="bg1"/>
          </a:solidFill>
          <a:latin typeface="Century Gothic" pitchFamily="34" charset="0"/>
        </a:defRPr>
      </a:lvl4pPr>
      <a:lvl5pPr algn="ctr" rtl="0" eaLnBrk="0" fontAlgn="base" hangingPunct="0">
        <a:spcBef>
          <a:spcPct val="0"/>
        </a:spcBef>
        <a:spcAft>
          <a:spcPct val="0"/>
        </a:spcAft>
        <a:defRPr sz="3600" b="1">
          <a:solidFill>
            <a:schemeClr val="bg1"/>
          </a:solidFill>
          <a:latin typeface="Century Gothic" pitchFamily="34" charset="0"/>
        </a:defRPr>
      </a:lvl5pPr>
      <a:lvl6pPr marL="457200" algn="ctr" rtl="0" fontAlgn="base">
        <a:spcBef>
          <a:spcPct val="0"/>
        </a:spcBef>
        <a:spcAft>
          <a:spcPct val="0"/>
        </a:spcAft>
        <a:defRPr sz="3600" b="1">
          <a:solidFill>
            <a:schemeClr val="bg1"/>
          </a:solidFill>
          <a:latin typeface="Century Gothic" pitchFamily="34" charset="0"/>
        </a:defRPr>
      </a:lvl6pPr>
      <a:lvl7pPr marL="914400" algn="ctr" rtl="0" fontAlgn="base">
        <a:spcBef>
          <a:spcPct val="0"/>
        </a:spcBef>
        <a:spcAft>
          <a:spcPct val="0"/>
        </a:spcAft>
        <a:defRPr sz="3600" b="1">
          <a:solidFill>
            <a:schemeClr val="bg1"/>
          </a:solidFill>
          <a:latin typeface="Century Gothic" pitchFamily="34" charset="0"/>
        </a:defRPr>
      </a:lvl7pPr>
      <a:lvl8pPr marL="1371600" algn="ctr" rtl="0" fontAlgn="base">
        <a:spcBef>
          <a:spcPct val="0"/>
        </a:spcBef>
        <a:spcAft>
          <a:spcPct val="0"/>
        </a:spcAft>
        <a:defRPr sz="3600" b="1">
          <a:solidFill>
            <a:schemeClr val="bg1"/>
          </a:solidFill>
          <a:latin typeface="Century Gothic" pitchFamily="34" charset="0"/>
        </a:defRPr>
      </a:lvl8pPr>
      <a:lvl9pPr marL="1828800" algn="ctr" rtl="0" fontAlgn="base">
        <a:spcBef>
          <a:spcPct val="0"/>
        </a:spcBef>
        <a:spcAft>
          <a:spcPct val="0"/>
        </a:spcAft>
        <a:defRPr sz="36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Clr>
          <a:srgbClr val="C41F3A"/>
        </a:buClr>
        <a:buFont typeface="Wingdings" pitchFamily="2" charset="2"/>
        <a:buBlip>
          <a:blip r:embed="rId1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A81C33"/>
        </a:buClr>
        <a:buFont typeface="Arial" pitchFamily="34" charset="0"/>
        <a:buChar char="–"/>
        <a:defRPr sz="2400">
          <a:solidFill>
            <a:schemeClr val="tx1"/>
          </a:solidFill>
          <a:latin typeface="+mn-lt"/>
        </a:defRPr>
      </a:lvl2pPr>
      <a:lvl3pPr marL="1143000" indent="-228600" algn="l" rtl="0" eaLnBrk="0" fontAlgn="base" hangingPunct="0">
        <a:spcBef>
          <a:spcPct val="20000"/>
        </a:spcBef>
        <a:spcAft>
          <a:spcPct val="0"/>
        </a:spcAft>
        <a:buClr>
          <a:srgbClr val="A81C33"/>
        </a:buClr>
        <a:buChar char="•"/>
        <a:defRPr sz="2000">
          <a:solidFill>
            <a:schemeClr val="tx1"/>
          </a:solidFill>
          <a:latin typeface="+mn-lt"/>
        </a:defRPr>
      </a:lvl3pPr>
      <a:lvl4pPr marL="1600200" indent="-228600" algn="l" rtl="0" eaLnBrk="0" fontAlgn="base" hangingPunct="0">
        <a:spcBef>
          <a:spcPct val="20000"/>
        </a:spcBef>
        <a:spcAft>
          <a:spcPct val="0"/>
        </a:spcAft>
        <a:buClr>
          <a:srgbClr val="A81C33"/>
        </a:buClr>
        <a:buFont typeface="Arial" pitchFamily="34" charset="0"/>
        <a:buChar char="–"/>
        <a:defRPr>
          <a:solidFill>
            <a:schemeClr val="tx1"/>
          </a:solidFill>
          <a:latin typeface="+mn-lt"/>
        </a:defRPr>
      </a:lvl4pPr>
      <a:lvl5pPr marL="2057400" indent="-228600" algn="l" rtl="0" eaLnBrk="0" fontAlgn="base" hangingPunct="0">
        <a:spcBef>
          <a:spcPct val="20000"/>
        </a:spcBef>
        <a:spcAft>
          <a:spcPct val="0"/>
        </a:spcAft>
        <a:buClr>
          <a:srgbClr val="A81C33"/>
        </a:buClr>
        <a:buFont typeface="Arial" pitchFamily="34" charset="0"/>
        <a:buChar char="»"/>
        <a:defRPr sz="1600">
          <a:solidFill>
            <a:schemeClr val="tx1"/>
          </a:solidFill>
          <a:latin typeface="+mn-lt"/>
        </a:defRPr>
      </a:lvl5pPr>
      <a:lvl6pPr marL="2514600" indent="-228600" algn="l" rtl="0" fontAlgn="base">
        <a:spcBef>
          <a:spcPct val="20000"/>
        </a:spcBef>
        <a:spcAft>
          <a:spcPct val="0"/>
        </a:spcAft>
        <a:buClr>
          <a:srgbClr val="A81C33"/>
        </a:buClr>
        <a:buFont typeface="Arial" charset="0"/>
        <a:buChar char="»"/>
        <a:defRPr sz="1600">
          <a:solidFill>
            <a:schemeClr val="tx1"/>
          </a:solidFill>
          <a:latin typeface="+mn-lt"/>
        </a:defRPr>
      </a:lvl6pPr>
      <a:lvl7pPr marL="2971800" indent="-228600" algn="l" rtl="0" fontAlgn="base">
        <a:spcBef>
          <a:spcPct val="20000"/>
        </a:spcBef>
        <a:spcAft>
          <a:spcPct val="0"/>
        </a:spcAft>
        <a:buClr>
          <a:srgbClr val="A81C33"/>
        </a:buClr>
        <a:buFont typeface="Arial" charset="0"/>
        <a:buChar char="»"/>
        <a:defRPr sz="1600">
          <a:solidFill>
            <a:schemeClr val="tx1"/>
          </a:solidFill>
          <a:latin typeface="+mn-lt"/>
        </a:defRPr>
      </a:lvl7pPr>
      <a:lvl8pPr marL="3429000" indent="-228600" algn="l" rtl="0" fontAlgn="base">
        <a:spcBef>
          <a:spcPct val="20000"/>
        </a:spcBef>
        <a:spcAft>
          <a:spcPct val="0"/>
        </a:spcAft>
        <a:buClr>
          <a:srgbClr val="A81C33"/>
        </a:buClr>
        <a:buFont typeface="Arial" charset="0"/>
        <a:buChar char="»"/>
        <a:defRPr sz="1600">
          <a:solidFill>
            <a:schemeClr val="tx1"/>
          </a:solidFill>
          <a:latin typeface="+mn-lt"/>
        </a:defRPr>
      </a:lvl8pPr>
      <a:lvl9pPr marL="3886200" indent="-228600" algn="l" rtl="0" fontAlgn="base">
        <a:spcBef>
          <a:spcPct val="20000"/>
        </a:spcBef>
        <a:spcAft>
          <a:spcPct val="0"/>
        </a:spcAft>
        <a:buClr>
          <a:srgbClr val="A81C33"/>
        </a:buClr>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8"/>
          <p:cNvSpPr>
            <a:spLocks noGrp="1" noChangeArrowheads="1"/>
          </p:cNvSpPr>
          <p:nvPr>
            <p:ph type="title"/>
          </p:nvPr>
        </p:nvSpPr>
        <p:spPr bwMode="auto">
          <a:xfrm>
            <a:off x="0" y="158750"/>
            <a:ext cx="6515100" cy="1162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rtl="0" eaLnBrk="0" fontAlgn="base" hangingPunct="0">
        <a:spcBef>
          <a:spcPct val="0"/>
        </a:spcBef>
        <a:spcAft>
          <a:spcPct val="0"/>
        </a:spcAft>
        <a:defRPr sz="3600" b="1">
          <a:solidFill>
            <a:schemeClr val="bg1"/>
          </a:solidFill>
          <a:latin typeface="+mj-lt"/>
          <a:ea typeface="+mj-ea"/>
          <a:cs typeface="+mj-cs"/>
        </a:defRPr>
      </a:lvl1pPr>
      <a:lvl2pPr algn="ctr" rtl="0" eaLnBrk="0" fontAlgn="base" hangingPunct="0">
        <a:spcBef>
          <a:spcPct val="0"/>
        </a:spcBef>
        <a:spcAft>
          <a:spcPct val="0"/>
        </a:spcAft>
        <a:defRPr sz="3600" b="1">
          <a:solidFill>
            <a:schemeClr val="bg1"/>
          </a:solidFill>
          <a:latin typeface="Century Gothic" pitchFamily="34" charset="0"/>
        </a:defRPr>
      </a:lvl2pPr>
      <a:lvl3pPr algn="ctr" rtl="0" eaLnBrk="0" fontAlgn="base" hangingPunct="0">
        <a:spcBef>
          <a:spcPct val="0"/>
        </a:spcBef>
        <a:spcAft>
          <a:spcPct val="0"/>
        </a:spcAft>
        <a:defRPr sz="3600" b="1">
          <a:solidFill>
            <a:schemeClr val="bg1"/>
          </a:solidFill>
          <a:latin typeface="Century Gothic" pitchFamily="34" charset="0"/>
        </a:defRPr>
      </a:lvl3pPr>
      <a:lvl4pPr algn="ctr" rtl="0" eaLnBrk="0" fontAlgn="base" hangingPunct="0">
        <a:spcBef>
          <a:spcPct val="0"/>
        </a:spcBef>
        <a:spcAft>
          <a:spcPct val="0"/>
        </a:spcAft>
        <a:defRPr sz="3600" b="1">
          <a:solidFill>
            <a:schemeClr val="bg1"/>
          </a:solidFill>
          <a:latin typeface="Century Gothic" pitchFamily="34" charset="0"/>
        </a:defRPr>
      </a:lvl4pPr>
      <a:lvl5pPr algn="ctr" rtl="0" eaLnBrk="0" fontAlgn="base" hangingPunct="0">
        <a:spcBef>
          <a:spcPct val="0"/>
        </a:spcBef>
        <a:spcAft>
          <a:spcPct val="0"/>
        </a:spcAft>
        <a:defRPr sz="3600" b="1">
          <a:solidFill>
            <a:schemeClr val="bg1"/>
          </a:solidFill>
          <a:latin typeface="Century Gothic" pitchFamily="34" charset="0"/>
        </a:defRPr>
      </a:lvl5pPr>
      <a:lvl6pPr marL="457200" algn="ctr" rtl="0" fontAlgn="base">
        <a:spcBef>
          <a:spcPct val="0"/>
        </a:spcBef>
        <a:spcAft>
          <a:spcPct val="0"/>
        </a:spcAft>
        <a:defRPr sz="3600" b="1">
          <a:solidFill>
            <a:schemeClr val="bg1"/>
          </a:solidFill>
          <a:latin typeface="Century Gothic" pitchFamily="34" charset="0"/>
        </a:defRPr>
      </a:lvl6pPr>
      <a:lvl7pPr marL="914400" algn="ctr" rtl="0" fontAlgn="base">
        <a:spcBef>
          <a:spcPct val="0"/>
        </a:spcBef>
        <a:spcAft>
          <a:spcPct val="0"/>
        </a:spcAft>
        <a:defRPr sz="3600" b="1">
          <a:solidFill>
            <a:schemeClr val="bg1"/>
          </a:solidFill>
          <a:latin typeface="Century Gothic" pitchFamily="34" charset="0"/>
        </a:defRPr>
      </a:lvl7pPr>
      <a:lvl8pPr marL="1371600" algn="ctr" rtl="0" fontAlgn="base">
        <a:spcBef>
          <a:spcPct val="0"/>
        </a:spcBef>
        <a:spcAft>
          <a:spcPct val="0"/>
        </a:spcAft>
        <a:defRPr sz="3600" b="1">
          <a:solidFill>
            <a:schemeClr val="bg1"/>
          </a:solidFill>
          <a:latin typeface="Century Gothic" pitchFamily="34" charset="0"/>
        </a:defRPr>
      </a:lvl8pPr>
      <a:lvl9pPr marL="1828800" algn="ctr" rtl="0" fontAlgn="base">
        <a:spcBef>
          <a:spcPct val="0"/>
        </a:spcBef>
        <a:spcAft>
          <a:spcPct val="0"/>
        </a:spcAft>
        <a:defRPr sz="36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Clr>
          <a:srgbClr val="C41F3A"/>
        </a:buClr>
        <a:buFont typeface="Wingdings" pitchFamily="2" charset="2"/>
        <a:defRPr sz="2000">
          <a:solidFill>
            <a:srgbClr val="00386A"/>
          </a:solidFill>
          <a:latin typeface="+mn-lt"/>
          <a:ea typeface="+mn-ea"/>
          <a:cs typeface="+mn-cs"/>
        </a:defRPr>
      </a:lvl1pPr>
      <a:lvl2pPr marL="742950" indent="-285750" algn="l" rtl="0" eaLnBrk="0" fontAlgn="base" hangingPunct="0">
        <a:spcBef>
          <a:spcPct val="20000"/>
        </a:spcBef>
        <a:spcAft>
          <a:spcPct val="0"/>
        </a:spcAft>
        <a:buClr>
          <a:srgbClr val="C41F3A"/>
        </a:buClr>
        <a:buFont typeface="Arial" pitchFamily="34" charset="0"/>
        <a:defRPr>
          <a:solidFill>
            <a:srgbClr val="00386A"/>
          </a:solidFill>
          <a:latin typeface="+mn-lt"/>
        </a:defRPr>
      </a:lvl2pPr>
      <a:lvl3pPr marL="1143000" indent="-228600" algn="l" rtl="0" eaLnBrk="0" fontAlgn="base" hangingPunct="0">
        <a:spcBef>
          <a:spcPct val="20000"/>
        </a:spcBef>
        <a:spcAft>
          <a:spcPct val="0"/>
        </a:spcAft>
        <a:buClr>
          <a:srgbClr val="C41F3A"/>
        </a:buClr>
        <a:defRPr sz="1600">
          <a:solidFill>
            <a:srgbClr val="00386A"/>
          </a:solidFill>
          <a:latin typeface="+mn-lt"/>
        </a:defRPr>
      </a:lvl3pPr>
      <a:lvl4pPr marL="1600200" indent="-228600" algn="l" rtl="0" eaLnBrk="0" fontAlgn="base" hangingPunct="0">
        <a:spcBef>
          <a:spcPct val="20000"/>
        </a:spcBef>
        <a:spcAft>
          <a:spcPct val="0"/>
        </a:spcAft>
        <a:buClr>
          <a:srgbClr val="C41F3A"/>
        </a:buClr>
        <a:buFont typeface="Arial" pitchFamily="34" charset="0"/>
        <a:defRPr sz="1400">
          <a:solidFill>
            <a:srgbClr val="00386A"/>
          </a:solidFill>
          <a:latin typeface="+mn-lt"/>
        </a:defRPr>
      </a:lvl4pPr>
      <a:lvl5pPr marL="2057400" indent="-228600" algn="l" rtl="0" eaLnBrk="0" fontAlgn="base" hangingPunct="0">
        <a:spcBef>
          <a:spcPct val="20000"/>
        </a:spcBef>
        <a:spcAft>
          <a:spcPct val="0"/>
        </a:spcAft>
        <a:buClr>
          <a:srgbClr val="C41F3A"/>
        </a:buClr>
        <a:buFont typeface="Arial" pitchFamily="34" charset="0"/>
        <a:defRPr sz="1200">
          <a:solidFill>
            <a:srgbClr val="00386A"/>
          </a:solidFill>
          <a:latin typeface="+mn-lt"/>
        </a:defRPr>
      </a:lvl5pPr>
      <a:lvl6pPr marL="2514600" indent="-228600" algn="l" rtl="0" fontAlgn="base">
        <a:spcBef>
          <a:spcPct val="20000"/>
        </a:spcBef>
        <a:spcAft>
          <a:spcPct val="0"/>
        </a:spcAft>
        <a:buClr>
          <a:srgbClr val="C41F3A"/>
        </a:buClr>
        <a:buFont typeface="Arial" charset="0"/>
        <a:defRPr sz="1200">
          <a:solidFill>
            <a:srgbClr val="00386A"/>
          </a:solidFill>
          <a:latin typeface="+mn-lt"/>
        </a:defRPr>
      </a:lvl6pPr>
      <a:lvl7pPr marL="2971800" indent="-228600" algn="l" rtl="0" fontAlgn="base">
        <a:spcBef>
          <a:spcPct val="20000"/>
        </a:spcBef>
        <a:spcAft>
          <a:spcPct val="0"/>
        </a:spcAft>
        <a:buClr>
          <a:srgbClr val="C41F3A"/>
        </a:buClr>
        <a:buFont typeface="Arial" charset="0"/>
        <a:defRPr sz="1200">
          <a:solidFill>
            <a:srgbClr val="00386A"/>
          </a:solidFill>
          <a:latin typeface="+mn-lt"/>
        </a:defRPr>
      </a:lvl7pPr>
      <a:lvl8pPr marL="3429000" indent="-228600" algn="l" rtl="0" fontAlgn="base">
        <a:spcBef>
          <a:spcPct val="20000"/>
        </a:spcBef>
        <a:spcAft>
          <a:spcPct val="0"/>
        </a:spcAft>
        <a:buClr>
          <a:srgbClr val="C41F3A"/>
        </a:buClr>
        <a:buFont typeface="Arial" charset="0"/>
        <a:defRPr sz="1200">
          <a:solidFill>
            <a:srgbClr val="00386A"/>
          </a:solidFill>
          <a:latin typeface="+mn-lt"/>
        </a:defRPr>
      </a:lvl8pPr>
      <a:lvl9pPr marL="3886200" indent="-228600" algn="l" rtl="0" fontAlgn="base">
        <a:spcBef>
          <a:spcPct val="20000"/>
        </a:spcBef>
        <a:spcAft>
          <a:spcPct val="0"/>
        </a:spcAft>
        <a:buClr>
          <a:srgbClr val="C41F3A"/>
        </a:buClr>
        <a:buFont typeface="Arial" charset="0"/>
        <a:defRPr sz="1200">
          <a:solidFill>
            <a:srgbClr val="00386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45"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ontrol" Target="../activeX/activeX1.xml"/><Relationship Id="rId1" Type="http://schemas.openxmlformats.org/officeDocument/2006/relationships/vmlDrawing" Target="../drawings/vmlDrawing3.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Grp="1" noChangeArrowheads="1"/>
          </p:cNvSpPr>
          <p:nvPr>
            <p:ph type="subTitle" idx="1"/>
          </p:nvPr>
        </p:nvSpPr>
        <p:spPr/>
        <p:txBody>
          <a:bodyPr/>
          <a:lstStyle/>
          <a:p>
            <a:pPr eaLnBrk="1" hangingPunct="1">
              <a:lnSpc>
                <a:spcPct val="90000"/>
              </a:lnSpc>
            </a:pPr>
            <a:r>
              <a:rPr lang="hu-HU" sz="2400" smtClean="0"/>
              <a:t>Füzessy Tamás</a:t>
            </a:r>
          </a:p>
          <a:p>
            <a:pPr eaLnBrk="1" hangingPunct="1">
              <a:lnSpc>
                <a:spcPct val="90000"/>
              </a:lnSpc>
            </a:pPr>
            <a:r>
              <a:rPr lang="hu-HU" sz="1800" smtClean="0"/>
              <a:t>üzletág igazgató</a:t>
            </a:r>
          </a:p>
        </p:txBody>
      </p:sp>
      <p:sp>
        <p:nvSpPr>
          <p:cNvPr id="8195" name="Rectangle 10"/>
          <p:cNvSpPr>
            <a:spLocks noGrp="1" noChangeArrowheads="1"/>
          </p:cNvSpPr>
          <p:nvPr>
            <p:ph type="ctrTitle"/>
          </p:nvPr>
        </p:nvSpPr>
        <p:spPr>
          <a:xfrm>
            <a:off x="1193800" y="280988"/>
            <a:ext cx="6753225" cy="1874837"/>
          </a:xfrm>
          <a:effectLst>
            <a:outerShdw dist="45791" dir="2021404" algn="ctr" rotWithShape="0">
              <a:schemeClr val="tx1">
                <a:alpha val="50000"/>
              </a:schemeClr>
            </a:outerShdw>
          </a:effectLst>
        </p:spPr>
        <p:txBody>
          <a:bodyPr/>
          <a:lstStyle/>
          <a:p>
            <a:pPr eaLnBrk="1" hangingPunct="1"/>
            <a:r>
              <a:rPr lang="hu-HU" b="1" smtClean="0"/>
              <a:t>A MOREQ, MOREQ2 és a KEIR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idx="4294967295"/>
          </p:nvPr>
        </p:nvSpPr>
        <p:spPr/>
        <p:txBody>
          <a:bodyPr/>
          <a:lstStyle/>
          <a:p>
            <a:pPr eaLnBrk="1" hangingPunct="1">
              <a:defRPr/>
            </a:pPr>
            <a:r>
              <a:rPr lang="hu-HU" smtClean="0"/>
              <a:t>Irat/dokumentum fogalom</a:t>
            </a:r>
          </a:p>
        </p:txBody>
      </p:sp>
      <p:graphicFrame>
        <p:nvGraphicFramePr>
          <p:cNvPr id="738448" name="Group 144"/>
          <p:cNvGraphicFramePr>
            <a:graphicFrameLocks noGrp="1"/>
          </p:cNvGraphicFramePr>
          <p:nvPr>
            <p:ph/>
          </p:nvPr>
        </p:nvGraphicFramePr>
        <p:xfrm>
          <a:off x="0" y="1349375"/>
          <a:ext cx="9144000" cy="5556000"/>
        </p:xfrm>
        <a:graphic>
          <a:graphicData uri="http://schemas.openxmlformats.org/drawingml/2006/table">
            <a:tbl>
              <a:tblPr/>
              <a:tblGrid>
                <a:gridCol w="1122363"/>
                <a:gridCol w="3948112"/>
                <a:gridCol w="4073525"/>
              </a:tblGrid>
              <a:tr h="258763">
                <a:tc>
                  <a:txBody>
                    <a:bodyPr/>
                    <a:lstStyle/>
                    <a:p>
                      <a:pPr marL="0" marR="0" lvl="0" indent="0" algn="ctr" defTabSz="914400" rtl="0" eaLnBrk="1" fontAlgn="base" latinLnBrk="0" hangingPunct="1">
                        <a:lnSpc>
                          <a:spcPct val="100000"/>
                        </a:lnSpc>
                        <a:spcBef>
                          <a:spcPct val="20000"/>
                        </a:spcBef>
                        <a:spcAft>
                          <a:spcPct val="0"/>
                        </a:spcAft>
                        <a:buClr>
                          <a:srgbClr val="C41F3A"/>
                        </a:buClr>
                        <a:buSzTx/>
                        <a:buFont typeface="Wingdings" pitchFamily="2" charset="2"/>
                        <a:buNone/>
                        <a:tabLst/>
                      </a:pPr>
                      <a:endParaRPr kumimoji="0" lang="en-US" sz="1400" b="0" i="0" u="none" strike="noStrike" cap="none" normalizeH="0" baseline="0" smtClean="0">
                        <a:ln>
                          <a:noFill/>
                        </a:ln>
                        <a:solidFill>
                          <a:schemeClr val="tx1"/>
                        </a:solidFill>
                        <a:effectLst/>
                        <a:latin typeface="Century Schoolbook" pitchFamily="18"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41F3A"/>
                        </a:buClr>
                        <a:buSzTx/>
                        <a:buFont typeface="Wingdings" pitchFamily="2" charset="2"/>
                        <a:buNone/>
                        <a:tabLst/>
                      </a:pPr>
                      <a:r>
                        <a:rPr kumimoji="0" lang="hu-HU" sz="1400" b="0" i="0" u="none" strike="noStrike" cap="none" normalizeH="0" baseline="0" smtClean="0">
                          <a:ln>
                            <a:noFill/>
                          </a:ln>
                          <a:solidFill>
                            <a:schemeClr val="tx1"/>
                          </a:solidFill>
                          <a:effectLst/>
                          <a:latin typeface="Century Schoolbook" pitchFamily="18" charset="0"/>
                        </a:rPr>
                        <a:t>Dokumentum</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41F3A"/>
                        </a:buClr>
                        <a:buSzTx/>
                        <a:buFont typeface="Wingdings" pitchFamily="2" charset="2"/>
                        <a:buNone/>
                        <a:tabLst/>
                      </a:pPr>
                      <a:r>
                        <a:rPr kumimoji="0" lang="hu-HU" sz="1400" b="0" i="0" u="none" strike="noStrike" cap="none" normalizeH="0" baseline="0" smtClean="0">
                          <a:ln>
                            <a:noFill/>
                          </a:ln>
                          <a:solidFill>
                            <a:schemeClr val="tx1"/>
                          </a:solidFill>
                          <a:effectLst/>
                          <a:latin typeface="Century Schoolbook" pitchFamily="18" charset="0"/>
                        </a:rPr>
                        <a:t>Irat</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7800">
                <a:tc>
                  <a:txBody>
                    <a:bodyPr/>
                    <a:lstStyle/>
                    <a:p>
                      <a:pPr marL="0" marR="0" lvl="0" indent="0" algn="l" defTabSz="914400" rtl="0" eaLnBrk="1" fontAlgn="base" latinLnBrk="0" hangingPunct="1">
                        <a:lnSpc>
                          <a:spcPct val="100000"/>
                        </a:lnSpc>
                        <a:spcBef>
                          <a:spcPct val="20000"/>
                        </a:spcBef>
                        <a:spcAft>
                          <a:spcPct val="0"/>
                        </a:spcAft>
                        <a:buClr>
                          <a:srgbClr val="C41F3A"/>
                        </a:buClr>
                        <a:buSzTx/>
                        <a:buFont typeface="Wingdings" pitchFamily="2" charset="2"/>
                        <a:buNone/>
                        <a:tabLst/>
                      </a:pPr>
                      <a:r>
                        <a:rPr kumimoji="0" lang="hu-HU" sz="1400" b="1" i="0" u="none" strike="noStrike" cap="none" normalizeH="0" baseline="0" smtClean="0">
                          <a:ln>
                            <a:noFill/>
                          </a:ln>
                          <a:solidFill>
                            <a:schemeClr val="tx1"/>
                          </a:solidFill>
                          <a:effectLst/>
                          <a:latin typeface="Century Schoolbook" pitchFamily="18" charset="0"/>
                        </a:rPr>
                        <a:t>MoReq</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41F3A"/>
                        </a:buClr>
                        <a:buSzTx/>
                        <a:buFont typeface="Wingdings" pitchFamily="2" charset="2"/>
                        <a:buNone/>
                        <a:tabLst/>
                      </a:pPr>
                      <a:r>
                        <a:rPr kumimoji="0" lang="en-US" sz="1100" b="1" i="0" u="none" strike="noStrike" cap="none" normalizeH="0" baseline="0" smtClean="0">
                          <a:ln>
                            <a:noFill/>
                          </a:ln>
                          <a:solidFill>
                            <a:schemeClr val="tx1"/>
                          </a:solidFill>
                          <a:effectLst/>
                          <a:latin typeface="Century Schoolbook" pitchFamily="18" charset="0"/>
                        </a:rPr>
                        <a:t>Recorded information or object which can be treated as a unit.</a:t>
                      </a:r>
                      <a:r>
                        <a:rPr kumimoji="0" lang="hu-HU" sz="1100" b="0" i="0" u="none" strike="noStrike" cap="none" normalizeH="0" baseline="0" smtClean="0">
                          <a:ln>
                            <a:noFill/>
                          </a:ln>
                          <a:solidFill>
                            <a:schemeClr val="tx1"/>
                          </a:solidFill>
                          <a:effectLst/>
                          <a:latin typeface="Century Schoolbook" pitchFamily="18" charset="0"/>
                        </a:rPr>
                        <a:t> (A</a:t>
                      </a:r>
                      <a:r>
                        <a:rPr kumimoji="0" lang="en-US" sz="1100" b="0" i="0" u="none" strike="noStrike" cap="none" normalizeH="0" baseline="0" smtClean="0">
                          <a:ln>
                            <a:noFill/>
                          </a:ln>
                          <a:solidFill>
                            <a:schemeClr val="tx1"/>
                          </a:solidFill>
                          <a:effectLst/>
                          <a:latin typeface="Century Schoolbook" pitchFamily="18" charset="0"/>
                        </a:rPr>
                        <a:t> document may be on paper, microform, magnetic or any other electronic medium.  It may include any combination of text, data, graphics, sound, moving pictures or any other forms of information.  A single document may consist of one or several data objects.</a:t>
                      </a:r>
                      <a:r>
                        <a:rPr kumimoji="0" lang="hu-HU" sz="1100" b="0" i="0" u="none" strike="noStrike" cap="none" normalizeH="0" baseline="0" smtClean="0">
                          <a:ln>
                            <a:noFill/>
                          </a:ln>
                          <a:solidFill>
                            <a:schemeClr val="tx1"/>
                          </a:solidFill>
                          <a:effectLst/>
                          <a:latin typeface="Century Schoolbook" pitchFamily="18" charset="0"/>
                        </a:rPr>
                        <a:t> D</a:t>
                      </a:r>
                      <a:r>
                        <a:rPr kumimoji="0" lang="en-US" sz="1100" b="0" i="0" u="none" strike="noStrike" cap="none" normalizeH="0" baseline="0" smtClean="0">
                          <a:ln>
                            <a:noFill/>
                          </a:ln>
                          <a:solidFill>
                            <a:schemeClr val="tx1"/>
                          </a:solidFill>
                          <a:effectLst/>
                          <a:latin typeface="Century Schoolbook" pitchFamily="18" charset="0"/>
                        </a:rPr>
                        <a:t>ocuments differ from records in several important respects.</a:t>
                      </a:r>
                      <a:r>
                        <a:rPr kumimoji="0" lang="hu-HU" sz="1100" b="0" i="0" u="none" strike="noStrike" cap="none" normalizeH="0" baseline="0" smtClean="0">
                          <a:ln>
                            <a:noFill/>
                          </a:ln>
                          <a:solidFill>
                            <a:schemeClr val="tx1"/>
                          </a:solidFill>
                          <a:effectLst/>
                          <a:latin typeface="Century Schoolbook" pitchFamily="18" charset="0"/>
                        </a:rPr>
                        <a:t>)</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41F3A"/>
                        </a:buClr>
                        <a:buSzTx/>
                        <a:buFont typeface="Wingdings" pitchFamily="2" charset="2"/>
                        <a:buNone/>
                        <a:tabLst/>
                      </a:pPr>
                      <a:r>
                        <a:rPr kumimoji="0" lang="en-US" sz="1100" b="0" i="0" u="none" strike="noStrike" cap="none" normalizeH="0" baseline="0" smtClean="0">
                          <a:ln>
                            <a:noFill/>
                          </a:ln>
                          <a:solidFill>
                            <a:schemeClr val="tx1"/>
                          </a:solidFill>
                          <a:effectLst/>
                          <a:latin typeface="Century Schoolbook" pitchFamily="18" charset="0"/>
                        </a:rPr>
                        <a:t>Document(s) produced or received by a person or organisation in the course of business, and retained by that person or organisation.</a:t>
                      </a:r>
                      <a:r>
                        <a:rPr kumimoji="0" lang="hu-HU" sz="1100" b="0" i="0" u="none" strike="noStrike" cap="none" normalizeH="0" baseline="0" smtClean="0">
                          <a:ln>
                            <a:noFill/>
                          </a:ln>
                          <a:solidFill>
                            <a:schemeClr val="tx1"/>
                          </a:solidFill>
                          <a:effectLst/>
                          <a:latin typeface="Century Schoolbook" pitchFamily="18" charset="0"/>
                        </a:rPr>
                        <a:t> a</a:t>
                      </a:r>
                      <a:r>
                        <a:rPr kumimoji="0" lang="en-US" sz="1100" b="0" i="0" u="none" strike="noStrike" cap="none" normalizeH="0" baseline="0" smtClean="0">
                          <a:ln>
                            <a:noFill/>
                          </a:ln>
                          <a:solidFill>
                            <a:schemeClr val="tx1"/>
                          </a:solidFill>
                          <a:effectLst/>
                          <a:latin typeface="Century Schoolbook" pitchFamily="18" charset="0"/>
                        </a:rPr>
                        <a:t> record may incorporate one or several documents, and may be on any medium in any format.  In addition to the content of the document(s), it should include contextual information and, if applicable, structural information.  A key feature of a record is that it cannot be changed.</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8525">
                <a:tc>
                  <a:txBody>
                    <a:bodyPr/>
                    <a:lstStyle/>
                    <a:p>
                      <a:pPr marL="0" marR="0" lvl="0" indent="0" algn="l" defTabSz="914400" rtl="0" eaLnBrk="1" fontAlgn="base" latinLnBrk="0" hangingPunct="1">
                        <a:lnSpc>
                          <a:spcPct val="100000"/>
                        </a:lnSpc>
                        <a:spcBef>
                          <a:spcPct val="20000"/>
                        </a:spcBef>
                        <a:spcAft>
                          <a:spcPct val="0"/>
                        </a:spcAft>
                        <a:buClr>
                          <a:srgbClr val="C41F3A"/>
                        </a:buClr>
                        <a:buSzTx/>
                        <a:buFont typeface="Wingdings" pitchFamily="2" charset="2"/>
                        <a:buNone/>
                        <a:tabLst/>
                      </a:pPr>
                      <a:r>
                        <a:rPr kumimoji="0" lang="hu-HU" sz="1400" b="1" i="0" u="none" strike="noStrike" cap="none" normalizeH="0" baseline="0" smtClean="0">
                          <a:ln>
                            <a:noFill/>
                          </a:ln>
                          <a:solidFill>
                            <a:schemeClr val="tx1"/>
                          </a:solidFill>
                          <a:effectLst/>
                          <a:latin typeface="Century Schoolbook" pitchFamily="18" charset="0"/>
                        </a:rPr>
                        <a:t>DOMEA (Német-ország)</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41F3A"/>
                        </a:buClr>
                        <a:buSzTx/>
                        <a:buFont typeface="Wingdings" pitchFamily="2" charset="2"/>
                        <a:buNone/>
                        <a:tabLst/>
                      </a:pPr>
                      <a:r>
                        <a:rPr kumimoji="0" lang="en-US" sz="1100" b="0" i="0" u="none" strike="noStrike" cap="none" normalizeH="0" baseline="0" smtClean="0">
                          <a:ln>
                            <a:noFill/>
                          </a:ln>
                          <a:solidFill>
                            <a:schemeClr val="tx1"/>
                          </a:solidFill>
                          <a:effectLst/>
                          <a:latin typeface="Century Schoolbook" pitchFamily="18" charset="0"/>
                        </a:rPr>
                        <a:t>Individual file, paper-based or </a:t>
                      </a:r>
                      <a:r>
                        <a:rPr kumimoji="0" lang="hu-HU" sz="1100" b="0" i="0" u="none" strike="noStrike" cap="none" normalizeH="0" baseline="0" smtClean="0">
                          <a:ln>
                            <a:noFill/>
                          </a:ln>
                          <a:solidFill>
                            <a:schemeClr val="tx1"/>
                          </a:solidFill>
                          <a:effectLst/>
                          <a:latin typeface="Century Schoolbook" pitchFamily="18" charset="0"/>
                        </a:rPr>
                        <a:t>e</a:t>
                      </a:r>
                      <a:r>
                        <a:rPr kumimoji="0" lang="en-US" sz="1100" b="0" i="0" u="none" strike="noStrike" cap="none" normalizeH="0" baseline="0" smtClean="0">
                          <a:ln>
                            <a:noFill/>
                          </a:ln>
                          <a:solidFill>
                            <a:schemeClr val="tx1"/>
                          </a:solidFill>
                          <a:effectLst/>
                          <a:latin typeface="Century Schoolbook" pitchFamily="18" charset="0"/>
                        </a:rPr>
                        <a:t>lectronically created</a:t>
                      </a:r>
                      <a:r>
                        <a:rPr kumimoji="0" lang="hu-HU" sz="1100" b="0" i="0" u="none" strike="noStrike" cap="none" normalizeH="0" baseline="0" smtClean="0">
                          <a:ln>
                            <a:noFill/>
                          </a:ln>
                          <a:solidFill>
                            <a:schemeClr val="tx1"/>
                          </a:solidFill>
                          <a:effectLst/>
                          <a:latin typeface="Century Schoolbook" pitchFamily="18" charset="0"/>
                        </a:rPr>
                        <a:t> </a:t>
                      </a:r>
                      <a:r>
                        <a:rPr kumimoji="0" lang="en-US" sz="1100" b="0" i="0" u="none" strike="noStrike" cap="none" normalizeH="0" baseline="0" smtClean="0">
                          <a:ln>
                            <a:noFill/>
                          </a:ln>
                          <a:solidFill>
                            <a:schemeClr val="tx1"/>
                          </a:solidFill>
                          <a:effectLst/>
                          <a:latin typeface="Century Schoolbook" pitchFamily="18" charset="0"/>
                        </a:rPr>
                        <a:t>and managed, fax, e-mail, database and other files. The term “document” does not</a:t>
                      </a:r>
                      <a:r>
                        <a:rPr kumimoji="0" lang="hu-HU" sz="1100" b="0" i="0" u="none" strike="noStrike" cap="none" normalizeH="0" baseline="0" smtClean="0">
                          <a:ln>
                            <a:noFill/>
                          </a:ln>
                          <a:solidFill>
                            <a:schemeClr val="tx1"/>
                          </a:solidFill>
                          <a:effectLst/>
                          <a:latin typeface="Century Schoolbook" pitchFamily="18" charset="0"/>
                        </a:rPr>
                        <a:t> </a:t>
                      </a:r>
                      <a:r>
                        <a:rPr kumimoji="0" lang="en-US" sz="1100" b="0" i="0" u="none" strike="noStrike" cap="none" normalizeH="0" baseline="0" smtClean="0">
                          <a:ln>
                            <a:noFill/>
                          </a:ln>
                          <a:solidFill>
                            <a:schemeClr val="tx1"/>
                          </a:solidFill>
                          <a:effectLst/>
                          <a:latin typeface="Century Schoolbook" pitchFamily="18" charset="0"/>
                        </a:rPr>
                        <a:t>only relate to former paper documents, but may also include</a:t>
                      </a:r>
                      <a:r>
                        <a:rPr kumimoji="0" lang="hu-HU" sz="1100" b="0" i="0" u="none" strike="noStrike" cap="none" normalizeH="0" baseline="0" smtClean="0">
                          <a:ln>
                            <a:noFill/>
                          </a:ln>
                          <a:solidFill>
                            <a:schemeClr val="tx1"/>
                          </a:solidFill>
                          <a:effectLst/>
                          <a:latin typeface="Century Schoolbook" pitchFamily="18" charset="0"/>
                        </a:rPr>
                        <a:t> </a:t>
                      </a:r>
                      <a:r>
                        <a:rPr kumimoji="0" lang="en-US" sz="1100" b="0" i="0" u="none" strike="noStrike" cap="none" normalizeH="0" baseline="0" smtClean="0">
                          <a:ln>
                            <a:noFill/>
                          </a:ln>
                          <a:solidFill>
                            <a:schemeClr val="tx1"/>
                          </a:solidFill>
                          <a:effectLst/>
                          <a:latin typeface="Century Schoolbook" pitchFamily="18" charset="0"/>
                        </a:rPr>
                        <a:t>any other digital form of information. A document</a:t>
                      </a:r>
                      <a:r>
                        <a:rPr kumimoji="0" lang="hu-HU" sz="1100" b="0" i="0" u="none" strike="noStrike" cap="none" normalizeH="0" baseline="0" smtClean="0">
                          <a:ln>
                            <a:noFill/>
                          </a:ln>
                          <a:solidFill>
                            <a:schemeClr val="tx1"/>
                          </a:solidFill>
                          <a:effectLst/>
                          <a:latin typeface="Century Schoolbook" pitchFamily="18" charset="0"/>
                        </a:rPr>
                        <a:t> </a:t>
                      </a:r>
                      <a:r>
                        <a:rPr kumimoji="0" lang="en-US" sz="1100" b="0" i="0" u="none" strike="noStrike" cap="none" normalizeH="0" baseline="0" smtClean="0">
                          <a:ln>
                            <a:noFill/>
                          </a:ln>
                          <a:solidFill>
                            <a:schemeClr val="tx1"/>
                          </a:solidFill>
                          <a:effectLst/>
                          <a:latin typeface="Century Schoolbook" pitchFamily="18" charset="0"/>
                        </a:rPr>
                        <a:t>can consist of one (e.g. an image or data record) or several</a:t>
                      </a:r>
                      <a:r>
                        <a:rPr kumimoji="0" lang="hu-HU" sz="1100" b="0" i="0" u="none" strike="noStrike" cap="none" normalizeH="0" baseline="0" smtClean="0">
                          <a:ln>
                            <a:noFill/>
                          </a:ln>
                          <a:solidFill>
                            <a:schemeClr val="tx1"/>
                          </a:solidFill>
                          <a:effectLst/>
                          <a:latin typeface="Century Schoolbook" pitchFamily="18" charset="0"/>
                        </a:rPr>
                        <a:t> </a:t>
                      </a:r>
                      <a:r>
                        <a:rPr kumimoji="0" lang="en-US" sz="1100" b="0" i="0" u="none" strike="noStrike" cap="none" normalizeH="0" baseline="0" smtClean="0">
                          <a:ln>
                            <a:noFill/>
                          </a:ln>
                          <a:solidFill>
                            <a:schemeClr val="tx1"/>
                          </a:solidFill>
                          <a:effectLst/>
                          <a:latin typeface="Century Schoolbook" pitchFamily="18" charset="0"/>
                        </a:rPr>
                        <a:t>individual objects.</a:t>
                      </a:r>
                      <a:endParaRPr kumimoji="0" lang="hu-HU" sz="1100" b="0" i="0" u="none" strike="noStrike" cap="none" normalizeH="0" baseline="0" smtClean="0">
                        <a:ln>
                          <a:noFill/>
                        </a:ln>
                        <a:solidFill>
                          <a:schemeClr val="tx1"/>
                        </a:solidFill>
                        <a:effectLst/>
                        <a:latin typeface="Century Schoolbook" pitchFamily="18"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41F3A"/>
                        </a:buClr>
                        <a:buSzTx/>
                        <a:buFont typeface="Wingdings" pitchFamily="2" charset="2"/>
                        <a:buNone/>
                        <a:tabLst/>
                      </a:pPr>
                      <a:r>
                        <a:rPr kumimoji="0" lang="en-US" sz="1100" b="0" i="0" u="none" strike="noStrike" cap="none" normalizeH="0" baseline="0" smtClean="0">
                          <a:ln>
                            <a:noFill/>
                          </a:ln>
                          <a:solidFill>
                            <a:schemeClr val="tx1"/>
                          </a:solidFill>
                          <a:effectLst/>
                          <a:latin typeface="Century Schoolbook" pitchFamily="18" charset="0"/>
                        </a:rPr>
                        <a:t>The term describes the entirety of documents relating</a:t>
                      </a:r>
                      <a:r>
                        <a:rPr kumimoji="0" lang="hu-HU" sz="1100" b="0" i="0" u="none" strike="noStrike" cap="none" normalizeH="0" baseline="0" smtClean="0">
                          <a:ln>
                            <a:noFill/>
                          </a:ln>
                          <a:solidFill>
                            <a:schemeClr val="tx1"/>
                          </a:solidFill>
                          <a:effectLst/>
                          <a:latin typeface="Century Schoolbook" pitchFamily="18" charset="0"/>
                        </a:rPr>
                        <a:t> </a:t>
                      </a:r>
                      <a:r>
                        <a:rPr kumimoji="0" lang="en-US" sz="1100" b="0" i="0" u="none" strike="noStrike" cap="none" normalizeH="0" baseline="0" smtClean="0">
                          <a:ln>
                            <a:noFill/>
                          </a:ln>
                          <a:solidFill>
                            <a:schemeClr val="tx1"/>
                          </a:solidFill>
                          <a:effectLst/>
                          <a:latin typeface="Century Schoolbook" pitchFamily="18" charset="0"/>
                        </a:rPr>
                        <a:t>to a transaction. Here, the content of the individual</a:t>
                      </a:r>
                      <a:r>
                        <a:rPr kumimoji="0" lang="hu-HU" sz="1100" b="0" i="0" u="none" strike="noStrike" cap="none" normalizeH="0" baseline="0" smtClean="0">
                          <a:ln>
                            <a:noFill/>
                          </a:ln>
                          <a:solidFill>
                            <a:schemeClr val="tx1"/>
                          </a:solidFill>
                          <a:effectLst/>
                          <a:latin typeface="Century Schoolbook" pitchFamily="18" charset="0"/>
                        </a:rPr>
                        <a:t> </a:t>
                      </a:r>
                      <a:r>
                        <a:rPr kumimoji="0" lang="en-US" sz="1100" b="0" i="0" u="none" strike="noStrike" cap="none" normalizeH="0" baseline="0" smtClean="0">
                          <a:ln>
                            <a:noFill/>
                          </a:ln>
                          <a:solidFill>
                            <a:schemeClr val="tx1"/>
                          </a:solidFill>
                          <a:effectLst/>
                          <a:latin typeface="Century Schoolbook" pitchFamily="18" charset="0"/>
                        </a:rPr>
                        <a:t>measure is part of a delimited topic (the file). Documents are summarised chronologically in a record.</a:t>
                      </a:r>
                      <a:endParaRPr kumimoji="0" lang="hu-HU" sz="1100" b="0" i="0" u="none" strike="noStrike" cap="none" normalizeH="0" baseline="0" smtClean="0">
                        <a:ln>
                          <a:noFill/>
                        </a:ln>
                        <a:solidFill>
                          <a:schemeClr val="tx1"/>
                        </a:solidFill>
                        <a:effectLst/>
                        <a:latin typeface="Century Schoolbook" pitchFamily="18"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0788">
                <a:tc>
                  <a:txBody>
                    <a:bodyPr/>
                    <a:lstStyle/>
                    <a:p>
                      <a:pPr marL="0" marR="0" lvl="0" indent="0" algn="l" defTabSz="914400" rtl="0" eaLnBrk="1" fontAlgn="base" latinLnBrk="0" hangingPunct="1">
                        <a:lnSpc>
                          <a:spcPct val="100000"/>
                        </a:lnSpc>
                        <a:spcBef>
                          <a:spcPct val="20000"/>
                        </a:spcBef>
                        <a:spcAft>
                          <a:spcPct val="0"/>
                        </a:spcAft>
                        <a:buClr>
                          <a:srgbClr val="C41F3A"/>
                        </a:buClr>
                        <a:buSzTx/>
                        <a:buFont typeface="Wingdings" pitchFamily="2" charset="2"/>
                        <a:buNone/>
                        <a:tabLst/>
                      </a:pPr>
                      <a:r>
                        <a:rPr kumimoji="0" lang="hu-HU" sz="1400" b="1" i="0" u="none" strike="noStrike" cap="none" normalizeH="0" baseline="0" smtClean="0">
                          <a:ln>
                            <a:noFill/>
                          </a:ln>
                          <a:solidFill>
                            <a:schemeClr val="tx1"/>
                          </a:solidFill>
                          <a:effectLst/>
                          <a:latin typeface="Century Schoolbook" pitchFamily="18" charset="0"/>
                        </a:rPr>
                        <a:t>Req2002</a:t>
                      </a:r>
                    </a:p>
                    <a:p>
                      <a:pPr marL="0" marR="0" lvl="0" indent="0" algn="l" defTabSz="914400" rtl="0" eaLnBrk="1" fontAlgn="base" latinLnBrk="0" hangingPunct="1">
                        <a:lnSpc>
                          <a:spcPct val="100000"/>
                        </a:lnSpc>
                        <a:spcBef>
                          <a:spcPct val="20000"/>
                        </a:spcBef>
                        <a:spcAft>
                          <a:spcPct val="0"/>
                        </a:spcAft>
                        <a:buClr>
                          <a:srgbClr val="C41F3A"/>
                        </a:buClr>
                        <a:buSzTx/>
                        <a:buFont typeface="Wingdings" pitchFamily="2" charset="2"/>
                        <a:buNone/>
                        <a:tabLst/>
                      </a:pPr>
                      <a:r>
                        <a:rPr kumimoji="0" lang="hu-HU" sz="1400" b="1" i="0" u="none" strike="noStrike" cap="none" normalizeH="0" baseline="0" smtClean="0">
                          <a:ln>
                            <a:noFill/>
                          </a:ln>
                          <a:solidFill>
                            <a:schemeClr val="tx1"/>
                          </a:solidFill>
                          <a:effectLst/>
                          <a:latin typeface="Century Schoolbook" pitchFamily="18" charset="0"/>
                        </a:rPr>
                        <a:t>(Egyesült Királyság)</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41F3A"/>
                        </a:buClr>
                        <a:buSzTx/>
                        <a:buFont typeface="Wingdings" pitchFamily="2" charset="2"/>
                        <a:buNone/>
                        <a:tabLst/>
                      </a:pPr>
                      <a:r>
                        <a:rPr kumimoji="0" lang="en-US" sz="1100" b="0" i="0" u="none" strike="noStrike" cap="none" normalizeH="0" baseline="0" smtClean="0">
                          <a:ln>
                            <a:noFill/>
                          </a:ln>
                          <a:solidFill>
                            <a:schemeClr val="tx1"/>
                          </a:solidFill>
                          <a:effectLst/>
                          <a:latin typeface="Century Schoolbook" pitchFamily="18" charset="0"/>
                        </a:rPr>
                        <a:t>Recorded information, stored on a physical medium, which can be interpreted in an</a:t>
                      </a:r>
                      <a:r>
                        <a:rPr kumimoji="0" lang="hu-HU" sz="1100" b="0" i="0" u="none" strike="noStrike" cap="none" normalizeH="0" baseline="0" smtClean="0">
                          <a:ln>
                            <a:noFill/>
                          </a:ln>
                          <a:solidFill>
                            <a:schemeClr val="tx1"/>
                          </a:solidFill>
                          <a:effectLst/>
                          <a:latin typeface="Century Schoolbook" pitchFamily="18" charset="0"/>
                        </a:rPr>
                        <a:t> </a:t>
                      </a:r>
                      <a:r>
                        <a:rPr kumimoji="0" lang="en-US" sz="1100" b="0" i="0" u="none" strike="noStrike" cap="none" normalizeH="0" baseline="0" smtClean="0">
                          <a:ln>
                            <a:noFill/>
                          </a:ln>
                          <a:solidFill>
                            <a:schemeClr val="tx1"/>
                          </a:solidFill>
                          <a:effectLst/>
                          <a:latin typeface="Century Schoolbook" pitchFamily="18" charset="0"/>
                        </a:rPr>
                        <a:t>application context and treated as a unit</a:t>
                      </a:r>
                      <a:r>
                        <a:rPr kumimoji="0" lang="hu-HU" sz="1100" b="0" i="0" u="none" strike="noStrike" cap="none" normalizeH="0" baseline="0" smtClean="0">
                          <a:ln>
                            <a:noFill/>
                          </a:ln>
                          <a:solidFill>
                            <a:schemeClr val="tx1"/>
                          </a:solidFill>
                          <a:effectLst/>
                          <a:latin typeface="Century Schoolbook" pitchFamily="18" charset="0"/>
                        </a:rPr>
                        <a:t>. </a:t>
                      </a:r>
                      <a:r>
                        <a:rPr kumimoji="0" lang="en-US" sz="1100" b="0" i="0" u="none" strike="noStrike" cap="none" normalizeH="0" baseline="0" smtClean="0">
                          <a:ln>
                            <a:noFill/>
                          </a:ln>
                          <a:solidFill>
                            <a:schemeClr val="tx1"/>
                          </a:solidFill>
                          <a:effectLst/>
                          <a:latin typeface="Century Schoolbook" pitchFamily="18" charset="0"/>
                        </a:rPr>
                        <a:t>A document may be on paper, microform, magnetic or other</a:t>
                      </a:r>
                      <a:r>
                        <a:rPr kumimoji="0" lang="hu-HU" sz="1100" b="0" i="0" u="none" strike="noStrike" cap="none" normalizeH="0" baseline="0" smtClean="0">
                          <a:ln>
                            <a:noFill/>
                          </a:ln>
                          <a:solidFill>
                            <a:schemeClr val="tx1"/>
                          </a:solidFill>
                          <a:effectLst/>
                          <a:latin typeface="Century Schoolbook" pitchFamily="18" charset="0"/>
                        </a:rPr>
                        <a:t> </a:t>
                      </a:r>
                      <a:r>
                        <a:rPr kumimoji="0" lang="en-US" sz="1100" b="0" i="0" u="none" strike="noStrike" cap="none" normalizeH="0" baseline="0" smtClean="0">
                          <a:ln>
                            <a:noFill/>
                          </a:ln>
                          <a:solidFill>
                            <a:schemeClr val="tx1"/>
                          </a:solidFill>
                          <a:effectLst/>
                          <a:latin typeface="Century Schoolbook" pitchFamily="18" charset="0"/>
                        </a:rPr>
                        <a:t>electronic medium. It may</a:t>
                      </a:r>
                      <a:r>
                        <a:rPr kumimoji="0" lang="hu-HU" sz="1100" b="0" i="0" u="none" strike="noStrike" cap="none" normalizeH="0" baseline="0" smtClean="0">
                          <a:ln>
                            <a:noFill/>
                          </a:ln>
                          <a:solidFill>
                            <a:schemeClr val="tx1"/>
                          </a:solidFill>
                          <a:effectLst/>
                          <a:latin typeface="Century Schoolbook" pitchFamily="18" charset="0"/>
                        </a:rPr>
                        <a:t> </a:t>
                      </a:r>
                      <a:r>
                        <a:rPr kumimoji="0" lang="en-US" sz="1100" b="0" i="0" u="none" strike="noStrike" cap="none" normalizeH="0" baseline="0" smtClean="0">
                          <a:ln>
                            <a:noFill/>
                          </a:ln>
                          <a:solidFill>
                            <a:schemeClr val="tx1"/>
                          </a:solidFill>
                          <a:effectLst/>
                          <a:latin typeface="Century Schoolbook" pitchFamily="18" charset="0"/>
                        </a:rPr>
                        <a:t>include any combination of text, data,</a:t>
                      </a:r>
                      <a:r>
                        <a:rPr kumimoji="0" lang="hu-HU" sz="1100" b="0" i="0" u="none" strike="noStrike" cap="none" normalizeH="0" baseline="0" smtClean="0">
                          <a:ln>
                            <a:noFill/>
                          </a:ln>
                          <a:solidFill>
                            <a:schemeClr val="tx1"/>
                          </a:solidFill>
                          <a:effectLst/>
                          <a:latin typeface="Century Schoolbook" pitchFamily="18" charset="0"/>
                        </a:rPr>
                        <a:t> </a:t>
                      </a:r>
                      <a:r>
                        <a:rPr kumimoji="0" lang="en-US" sz="1100" b="0" i="0" u="none" strike="noStrike" cap="none" normalizeH="0" baseline="0" smtClean="0">
                          <a:ln>
                            <a:noFill/>
                          </a:ln>
                          <a:solidFill>
                            <a:schemeClr val="tx1"/>
                          </a:solidFill>
                          <a:effectLst/>
                          <a:latin typeface="Century Schoolbook" pitchFamily="18" charset="0"/>
                        </a:rPr>
                        <a:t>graphics, sound, moving pictures or any other forms of</a:t>
                      </a:r>
                      <a:r>
                        <a:rPr kumimoji="0" lang="hu-HU" sz="1100" b="0" i="0" u="none" strike="noStrike" cap="none" normalizeH="0" baseline="0" smtClean="0">
                          <a:ln>
                            <a:noFill/>
                          </a:ln>
                          <a:solidFill>
                            <a:schemeClr val="tx1"/>
                          </a:solidFill>
                          <a:effectLst/>
                          <a:latin typeface="Century Schoolbook" pitchFamily="18" charset="0"/>
                        </a:rPr>
                        <a:t> </a:t>
                      </a:r>
                      <a:r>
                        <a:rPr kumimoji="0" lang="en-US" sz="1100" b="0" i="0" u="none" strike="noStrike" cap="none" normalizeH="0" baseline="0" smtClean="0">
                          <a:ln>
                            <a:noFill/>
                          </a:ln>
                          <a:solidFill>
                            <a:schemeClr val="tx1"/>
                          </a:solidFill>
                          <a:effectLst/>
                          <a:latin typeface="Century Schoolbook" pitchFamily="18" charset="0"/>
                        </a:rPr>
                        <a:t>information. A</a:t>
                      </a:r>
                      <a:r>
                        <a:rPr kumimoji="0" lang="hu-HU" sz="1100" b="0" i="0" u="none" strike="noStrike" cap="none" normalizeH="0" baseline="0" smtClean="0">
                          <a:ln>
                            <a:noFill/>
                          </a:ln>
                          <a:solidFill>
                            <a:schemeClr val="tx1"/>
                          </a:solidFill>
                          <a:effectLst/>
                          <a:latin typeface="Century Schoolbook" pitchFamily="18" charset="0"/>
                        </a:rPr>
                        <a:t> </a:t>
                      </a:r>
                      <a:r>
                        <a:rPr kumimoji="0" lang="en-US" sz="1100" b="0" i="0" u="none" strike="noStrike" cap="none" normalizeH="0" baseline="0" smtClean="0">
                          <a:ln>
                            <a:noFill/>
                          </a:ln>
                          <a:solidFill>
                            <a:schemeClr val="tx1"/>
                          </a:solidFill>
                          <a:effectLst/>
                          <a:latin typeface="Century Schoolbook" pitchFamily="18" charset="0"/>
                        </a:rPr>
                        <a:t>single document may consist of one or several components.</a:t>
                      </a:r>
                      <a:endParaRPr kumimoji="0" lang="hu-HU" sz="1100" b="0" i="0" u="none" strike="noStrike" cap="none" normalizeH="0" baseline="0" smtClean="0">
                        <a:ln>
                          <a:noFill/>
                        </a:ln>
                        <a:solidFill>
                          <a:schemeClr val="tx1"/>
                        </a:solidFill>
                        <a:effectLst/>
                        <a:latin typeface="Century Schoolbook" pitchFamily="18"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41F3A"/>
                        </a:buClr>
                        <a:buSzTx/>
                        <a:buFont typeface="Wingdings" pitchFamily="2" charset="2"/>
                        <a:buNone/>
                        <a:tabLst/>
                      </a:pPr>
                      <a:r>
                        <a:rPr kumimoji="0" lang="en-US" sz="1100" b="0" i="0" u="sng" strike="noStrike" cap="none" normalizeH="0" baseline="0" smtClean="0">
                          <a:ln>
                            <a:noFill/>
                          </a:ln>
                          <a:solidFill>
                            <a:schemeClr val="tx1"/>
                          </a:solidFill>
                          <a:effectLst/>
                          <a:latin typeface="Century Schoolbook" pitchFamily="18" charset="0"/>
                        </a:rPr>
                        <a:t>Information created, received and maintained as evidence and </a:t>
                      </a:r>
                      <a:r>
                        <a:rPr kumimoji="0" lang="hu-HU" sz="1100" b="0" i="0" u="sng" strike="noStrike" cap="none" normalizeH="0" baseline="0" smtClean="0">
                          <a:ln>
                            <a:noFill/>
                          </a:ln>
                          <a:solidFill>
                            <a:schemeClr val="tx1"/>
                          </a:solidFill>
                          <a:effectLst/>
                          <a:latin typeface="Century Schoolbook" pitchFamily="18" charset="0"/>
                        </a:rPr>
                        <a:t>i</a:t>
                      </a:r>
                      <a:r>
                        <a:rPr kumimoji="0" lang="en-US" sz="1100" b="0" i="0" u="sng" strike="noStrike" cap="none" normalizeH="0" baseline="0" smtClean="0">
                          <a:ln>
                            <a:noFill/>
                          </a:ln>
                          <a:solidFill>
                            <a:schemeClr val="tx1"/>
                          </a:solidFill>
                          <a:effectLst/>
                          <a:latin typeface="Century Schoolbook" pitchFamily="18" charset="0"/>
                        </a:rPr>
                        <a:t>nformation by an</a:t>
                      </a:r>
                      <a:r>
                        <a:rPr kumimoji="0" lang="hu-HU" sz="1100" b="0" i="0" u="sng" strike="noStrike" cap="none" normalizeH="0" baseline="0" smtClean="0">
                          <a:ln>
                            <a:noFill/>
                          </a:ln>
                          <a:solidFill>
                            <a:schemeClr val="tx1"/>
                          </a:solidFill>
                          <a:effectLst/>
                          <a:latin typeface="Century Schoolbook" pitchFamily="18" charset="0"/>
                        </a:rPr>
                        <a:t> </a:t>
                      </a:r>
                      <a:r>
                        <a:rPr kumimoji="0" lang="en-US" sz="1100" b="0" i="0" u="sng" strike="noStrike" cap="none" normalizeH="0" baseline="0" smtClean="0">
                          <a:ln>
                            <a:noFill/>
                          </a:ln>
                          <a:solidFill>
                            <a:schemeClr val="tx1"/>
                          </a:solidFill>
                          <a:effectLst/>
                          <a:latin typeface="Century Schoolbook" pitchFamily="18" charset="0"/>
                        </a:rPr>
                        <a:t>organisation or person, in pursuance of legal obligations or in the transaction of business’.</a:t>
                      </a:r>
                      <a:r>
                        <a:rPr kumimoji="0" lang="hu-HU" sz="1100" b="0" i="0" u="none" strike="noStrike" cap="none" normalizeH="0" baseline="0" smtClean="0">
                          <a:ln>
                            <a:noFill/>
                          </a:ln>
                          <a:solidFill>
                            <a:schemeClr val="tx1"/>
                          </a:solidFill>
                          <a:effectLst/>
                          <a:latin typeface="Century Schoolbook" pitchFamily="18" charset="0"/>
                        </a:rPr>
                        <a:t> </a:t>
                      </a:r>
                      <a:r>
                        <a:rPr kumimoji="0" lang="en-US" sz="1100" b="0" i="0" u="none" strike="noStrike" cap="none" normalizeH="0" baseline="0" smtClean="0">
                          <a:ln>
                            <a:noFill/>
                          </a:ln>
                          <a:solidFill>
                            <a:schemeClr val="tx1"/>
                          </a:solidFill>
                          <a:effectLst/>
                          <a:latin typeface="Century Schoolbook" pitchFamily="18" charset="0"/>
                        </a:rPr>
                        <a:t>In these requirements, a record is a document which has been declared as a formal</a:t>
                      </a:r>
                      <a:r>
                        <a:rPr kumimoji="0" lang="hu-HU" sz="1100" b="0" i="0" u="none" strike="noStrike" cap="none" normalizeH="0" baseline="0" smtClean="0">
                          <a:ln>
                            <a:noFill/>
                          </a:ln>
                          <a:solidFill>
                            <a:schemeClr val="tx1"/>
                          </a:solidFill>
                          <a:effectLst/>
                          <a:latin typeface="Century Schoolbook" pitchFamily="18" charset="0"/>
                        </a:rPr>
                        <a:t> </a:t>
                      </a:r>
                      <a:r>
                        <a:rPr kumimoji="0" lang="en-US" sz="1100" b="0" i="0" u="none" strike="noStrike" cap="none" normalizeH="0" baseline="0" smtClean="0">
                          <a:ln>
                            <a:noFill/>
                          </a:ln>
                          <a:solidFill>
                            <a:schemeClr val="tx1"/>
                          </a:solidFill>
                          <a:effectLst/>
                          <a:latin typeface="Century Schoolbook" pitchFamily="18" charset="0"/>
                        </a:rPr>
                        <a:t>record, constituted of both content and metadata.</a:t>
                      </a:r>
                      <a:endParaRPr kumimoji="0" lang="hu-HU" sz="1100" b="0" i="0" u="none" strike="noStrike" cap="none" normalizeH="0" baseline="0" smtClean="0">
                        <a:ln>
                          <a:noFill/>
                        </a:ln>
                        <a:solidFill>
                          <a:schemeClr val="tx1"/>
                        </a:solidFill>
                        <a:effectLst/>
                        <a:latin typeface="Century Schoolbook" pitchFamily="18"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8863">
                <a:tc>
                  <a:txBody>
                    <a:bodyPr/>
                    <a:lstStyle/>
                    <a:p>
                      <a:pPr marL="0" marR="0" lvl="0" indent="0" algn="l" defTabSz="914400" rtl="0" eaLnBrk="1" fontAlgn="base" latinLnBrk="0" hangingPunct="1">
                        <a:lnSpc>
                          <a:spcPct val="100000"/>
                        </a:lnSpc>
                        <a:spcBef>
                          <a:spcPct val="20000"/>
                        </a:spcBef>
                        <a:spcAft>
                          <a:spcPct val="0"/>
                        </a:spcAft>
                        <a:buClr>
                          <a:srgbClr val="C41F3A"/>
                        </a:buClr>
                        <a:buSzTx/>
                        <a:buFont typeface="Wingdings" pitchFamily="2" charset="2"/>
                        <a:buNone/>
                        <a:tabLst/>
                      </a:pPr>
                      <a:r>
                        <a:rPr kumimoji="0" lang="hu-HU" sz="1400" b="1" i="0" u="none" strike="noStrike" cap="none" normalizeH="0" baseline="0" smtClean="0">
                          <a:ln>
                            <a:noFill/>
                          </a:ln>
                          <a:solidFill>
                            <a:schemeClr val="tx1"/>
                          </a:solidFill>
                          <a:effectLst/>
                          <a:latin typeface="Century Schoolbook" pitchFamily="18" charset="0"/>
                        </a:rPr>
                        <a:t>Magyar-ország</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41F3A"/>
                        </a:buClr>
                        <a:buSzTx/>
                        <a:buFont typeface="Wingdings" pitchFamily="2" charset="2"/>
                        <a:buNone/>
                        <a:tabLst/>
                      </a:pPr>
                      <a:r>
                        <a:rPr kumimoji="0" lang="hu-HU" sz="4800" b="1" i="0" u="none" strike="noStrike" cap="none" normalizeH="0" baseline="0" smtClean="0">
                          <a:ln>
                            <a:noFill/>
                          </a:ln>
                          <a:solidFill>
                            <a:srgbClr val="C41F3A"/>
                          </a:solidFill>
                          <a:effectLst/>
                          <a:latin typeface="Century Schoolbook" pitchFamily="18" charset="0"/>
                        </a:rPr>
                        <a:t>NINCS</a:t>
                      </a:r>
                      <a:endParaRPr kumimoji="0" lang="hu-HU" sz="4800" b="0" i="0" u="none" strike="noStrike" cap="none" normalizeH="0" baseline="0" smtClean="0">
                        <a:ln>
                          <a:noFill/>
                        </a:ln>
                        <a:solidFill>
                          <a:schemeClr val="tx1"/>
                        </a:solidFill>
                        <a:effectLst/>
                        <a:latin typeface="Century Schoolbook" pitchFamily="18"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41F3A"/>
                        </a:buClr>
                        <a:buSzTx/>
                        <a:buFont typeface="Wingdings" pitchFamily="2" charset="2"/>
                        <a:buNone/>
                        <a:tabLst/>
                      </a:pPr>
                      <a:r>
                        <a:rPr kumimoji="0" lang="hu-HU" sz="1100" b="0" i="0" u="none" strike="noStrike" cap="none" normalizeH="0" baseline="0" smtClean="0">
                          <a:ln>
                            <a:noFill/>
                          </a:ln>
                          <a:solidFill>
                            <a:schemeClr val="tx1"/>
                          </a:solidFill>
                          <a:effectLst/>
                          <a:latin typeface="Century Schoolbook" pitchFamily="18" charset="0"/>
                        </a:rPr>
                        <a:t>Valamely szerv működése vagy személy tevékenysége során keletkezett vagy hozzá érkezett, egy egységként kezelendő rögzített információ, adategyüttes, amely megjelenhet papíron, mikrofilmen, mágneses, elektronikus vagy bármilyen más adathordozón; tartalma lehet szöveg, adat, grafikon, hang, kép, mozgókép vagy bármely más formában lévő információ vagy ezek kombinációja</a:t>
                      </a:r>
                      <a:endParaRPr kumimoji="0" lang="hu-HU" sz="1100" b="1" i="0" u="none" strike="noStrike" cap="none" normalizeH="0" baseline="0" smtClean="0">
                        <a:ln>
                          <a:noFill/>
                        </a:ln>
                        <a:solidFill>
                          <a:srgbClr val="C41F3A"/>
                        </a:solidFill>
                        <a:effectLst/>
                        <a:latin typeface="Century Schoolbook" pitchFamily="18"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402" name="Rectangle 2"/>
          <p:cNvSpPr>
            <a:spLocks noGrp="1" noChangeArrowheads="1"/>
          </p:cNvSpPr>
          <p:nvPr>
            <p:ph type="title"/>
          </p:nvPr>
        </p:nvSpPr>
        <p:spPr/>
        <p:txBody>
          <a:bodyPr/>
          <a:lstStyle/>
          <a:p>
            <a:pPr eaLnBrk="1" hangingPunct="1">
              <a:defRPr/>
            </a:pPr>
            <a:r>
              <a:rPr lang="hu-HU" sz="3200" smtClean="0"/>
              <a:t>Irat fogalom Magyarországon</a:t>
            </a:r>
          </a:p>
        </p:txBody>
      </p:sp>
      <p:sp>
        <p:nvSpPr>
          <p:cNvPr id="742403" name="Rectangle 3"/>
          <p:cNvSpPr>
            <a:spLocks noGrp="1" noChangeArrowheads="1"/>
          </p:cNvSpPr>
          <p:nvPr>
            <p:ph type="body" idx="1"/>
          </p:nvPr>
        </p:nvSpPr>
        <p:spPr>
          <a:xfrm>
            <a:off x="684213" y="1447800"/>
            <a:ext cx="7920037" cy="5429250"/>
          </a:xfrm>
        </p:spPr>
        <p:txBody>
          <a:bodyPr/>
          <a:lstStyle/>
          <a:p>
            <a:pPr eaLnBrk="1" hangingPunct="1">
              <a:lnSpc>
                <a:spcPct val="90000"/>
              </a:lnSpc>
            </a:pPr>
            <a:r>
              <a:rPr lang="hu-HU" smtClean="0"/>
              <a:t>Általános, pontatlan definíció, amely összemossa a „document” és „record” fogalmát</a:t>
            </a:r>
          </a:p>
          <a:p>
            <a:pPr eaLnBrk="1" hangingPunct="1">
              <a:lnSpc>
                <a:spcPct val="90000"/>
              </a:lnSpc>
            </a:pPr>
            <a:r>
              <a:rPr lang="hu-HU" smtClean="0"/>
              <a:t>Szabad teret ad az egyéni értelmezésnek, hogy mit, milyen módon kell kezelni</a:t>
            </a:r>
          </a:p>
          <a:p>
            <a:pPr eaLnBrk="1" hangingPunct="1">
              <a:lnSpc>
                <a:spcPct val="90000"/>
              </a:lnSpc>
            </a:pPr>
            <a:r>
              <a:rPr lang="hu-HU" smtClean="0"/>
              <a:t>A szervezetek rengeteg „dolgot” tárolnak és tartanak nyilván, nem az iratkezelési szabályoknak megfelelően…</a:t>
            </a:r>
          </a:p>
          <a:p>
            <a:pPr eaLnBrk="1" hangingPunct="1">
              <a:lnSpc>
                <a:spcPct val="90000"/>
              </a:lnSpc>
            </a:pPr>
            <a:r>
              <a:rPr lang="hu-HU" smtClean="0"/>
              <a:t>… és még több van, amit egyáltalán nem tartanak nyilván pedig kellene</a:t>
            </a:r>
          </a:p>
          <a:p>
            <a:pPr eaLnBrk="1" hangingPunct="1">
              <a:lnSpc>
                <a:spcPct val="90000"/>
              </a:lnSpc>
            </a:pPr>
            <a:r>
              <a:rPr lang="hu-HU" smtClean="0"/>
              <a:t>A gyakorlatban Magyarországon sokkal fegyelmezetlenebbül kezelik a dokumentumokat, mint Nyugat-Európában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2403">
                                            <p:txEl>
                                              <p:pRg st="0" end="0"/>
                                            </p:txEl>
                                          </p:spTgt>
                                        </p:tgtEl>
                                        <p:attrNameLst>
                                          <p:attrName>style.visibility</p:attrName>
                                        </p:attrNameLst>
                                      </p:cBhvr>
                                      <p:to>
                                        <p:strVal val="visible"/>
                                      </p:to>
                                    </p:set>
                                    <p:animEffect transition="in" filter="fade">
                                      <p:cBhvr>
                                        <p:cTn id="7" dur="2000"/>
                                        <p:tgtEl>
                                          <p:spTgt spid="742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42403">
                                            <p:txEl>
                                              <p:pRg st="1" end="1"/>
                                            </p:txEl>
                                          </p:spTgt>
                                        </p:tgtEl>
                                        <p:attrNameLst>
                                          <p:attrName>style.visibility</p:attrName>
                                        </p:attrNameLst>
                                      </p:cBhvr>
                                      <p:to>
                                        <p:strVal val="visible"/>
                                      </p:to>
                                    </p:set>
                                    <p:animEffect transition="in" filter="fade">
                                      <p:cBhvr>
                                        <p:cTn id="12" dur="2000"/>
                                        <p:tgtEl>
                                          <p:spTgt spid="7424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42403">
                                            <p:txEl>
                                              <p:pRg st="2" end="2"/>
                                            </p:txEl>
                                          </p:spTgt>
                                        </p:tgtEl>
                                        <p:attrNameLst>
                                          <p:attrName>style.visibility</p:attrName>
                                        </p:attrNameLst>
                                      </p:cBhvr>
                                      <p:to>
                                        <p:strVal val="visible"/>
                                      </p:to>
                                    </p:set>
                                    <p:animEffect transition="in" filter="fade">
                                      <p:cBhvr>
                                        <p:cTn id="17" dur="2000"/>
                                        <p:tgtEl>
                                          <p:spTgt spid="7424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42403">
                                            <p:txEl>
                                              <p:pRg st="3" end="3"/>
                                            </p:txEl>
                                          </p:spTgt>
                                        </p:tgtEl>
                                        <p:attrNameLst>
                                          <p:attrName>style.visibility</p:attrName>
                                        </p:attrNameLst>
                                      </p:cBhvr>
                                      <p:to>
                                        <p:strVal val="visible"/>
                                      </p:to>
                                    </p:set>
                                    <p:animEffect transition="in" filter="fade">
                                      <p:cBhvr>
                                        <p:cTn id="22" dur="2000"/>
                                        <p:tgtEl>
                                          <p:spTgt spid="7424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42403">
                                            <p:txEl>
                                              <p:pRg st="4" end="4"/>
                                            </p:txEl>
                                          </p:spTgt>
                                        </p:tgtEl>
                                        <p:attrNameLst>
                                          <p:attrName>style.visibility</p:attrName>
                                        </p:attrNameLst>
                                      </p:cBhvr>
                                      <p:to>
                                        <p:strVal val="visible"/>
                                      </p:to>
                                    </p:set>
                                    <p:animEffect transition="in" filter="fade">
                                      <p:cBhvr>
                                        <p:cTn id="27" dur="2000"/>
                                        <p:tgtEl>
                                          <p:spTgt spid="7424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240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8066" name="Rectangle 2"/>
          <p:cNvSpPr>
            <a:spLocks noGrp="1" noChangeArrowheads="1"/>
          </p:cNvSpPr>
          <p:nvPr>
            <p:ph type="title"/>
          </p:nvPr>
        </p:nvSpPr>
        <p:spPr/>
        <p:txBody>
          <a:bodyPr/>
          <a:lstStyle/>
          <a:p>
            <a:pPr eaLnBrk="1" hangingPunct="1">
              <a:defRPr/>
            </a:pPr>
            <a:r>
              <a:rPr lang="hu-HU" sz="3200" smtClean="0"/>
              <a:t>Iratstruktúra</a:t>
            </a:r>
          </a:p>
        </p:txBody>
      </p:sp>
      <p:sp>
        <p:nvSpPr>
          <p:cNvPr id="728067" name="Rectangle 3"/>
          <p:cNvSpPr>
            <a:spLocks noGrp="1" noChangeArrowheads="1"/>
          </p:cNvSpPr>
          <p:nvPr>
            <p:ph type="body" idx="1"/>
          </p:nvPr>
        </p:nvSpPr>
        <p:spPr>
          <a:xfrm>
            <a:off x="1751013" y="1363663"/>
            <a:ext cx="7208837" cy="3571875"/>
          </a:xfrm>
        </p:spPr>
        <p:txBody>
          <a:bodyPr/>
          <a:lstStyle/>
          <a:p>
            <a:pPr eaLnBrk="1" hangingPunct="1">
              <a:lnSpc>
                <a:spcPct val="90000"/>
              </a:lnSpc>
            </a:pPr>
            <a:r>
              <a:rPr lang="hu-HU" sz="2400" smtClean="0"/>
              <a:t>Iktatókönyvek</a:t>
            </a:r>
          </a:p>
          <a:p>
            <a:pPr eaLnBrk="1" hangingPunct="1">
              <a:lnSpc>
                <a:spcPct val="90000"/>
              </a:lnSpc>
            </a:pPr>
            <a:r>
              <a:rPr lang="hu-HU" sz="2400" smtClean="0"/>
              <a:t>Ügyirat/Ügyiratdarab/Irat</a:t>
            </a:r>
          </a:p>
          <a:p>
            <a:pPr eaLnBrk="1" hangingPunct="1">
              <a:lnSpc>
                <a:spcPct val="90000"/>
              </a:lnSpc>
            </a:pPr>
            <a:endParaRPr lang="hu-HU" sz="2400" smtClean="0"/>
          </a:p>
          <a:p>
            <a:pPr lvl="1" eaLnBrk="1" hangingPunct="1">
              <a:lnSpc>
                <a:spcPct val="90000"/>
              </a:lnSpc>
            </a:pPr>
            <a:r>
              <a:rPr lang="hu-HU" sz="2000" smtClean="0"/>
              <a:t>Iktatókönyv</a:t>
            </a:r>
          </a:p>
          <a:p>
            <a:pPr lvl="2" eaLnBrk="1" hangingPunct="1">
              <a:lnSpc>
                <a:spcPct val="90000"/>
              </a:lnSpc>
            </a:pPr>
            <a:r>
              <a:rPr lang="hu-HU" sz="1800" smtClean="0"/>
              <a:t>Ügyirat (főszám)</a:t>
            </a:r>
          </a:p>
          <a:p>
            <a:pPr lvl="3" eaLnBrk="1" hangingPunct="1">
              <a:lnSpc>
                <a:spcPct val="90000"/>
              </a:lnSpc>
            </a:pPr>
            <a:r>
              <a:rPr lang="hu-HU" sz="1600" smtClean="0"/>
              <a:t>???Ügyiratdarab???</a:t>
            </a:r>
          </a:p>
          <a:p>
            <a:pPr lvl="4" eaLnBrk="1" hangingPunct="1">
              <a:lnSpc>
                <a:spcPct val="90000"/>
              </a:lnSpc>
            </a:pPr>
            <a:r>
              <a:rPr lang="hu-HU" sz="1400" smtClean="0"/>
              <a:t>Irat (alszám)</a:t>
            </a:r>
          </a:p>
          <a:p>
            <a:pPr eaLnBrk="1" hangingPunct="1">
              <a:lnSpc>
                <a:spcPct val="90000"/>
              </a:lnSpc>
            </a:pPr>
            <a:endParaRPr lang="hu-HU" sz="2400" smtClean="0"/>
          </a:p>
          <a:p>
            <a:pPr eaLnBrk="1" hangingPunct="1">
              <a:lnSpc>
                <a:spcPct val="90000"/>
              </a:lnSpc>
            </a:pPr>
            <a:endParaRPr lang="hu-HU" sz="2400" smtClean="0"/>
          </a:p>
          <a:p>
            <a:pPr lvl="1" eaLnBrk="1" hangingPunct="1">
              <a:lnSpc>
                <a:spcPct val="90000"/>
              </a:lnSpc>
            </a:pPr>
            <a:endParaRPr lang="hu-HU" smtClean="0"/>
          </a:p>
        </p:txBody>
      </p:sp>
      <p:pic>
        <p:nvPicPr>
          <p:cNvPr id="728068" name="Picture 4" descr="címer_kicsi"/>
          <p:cNvPicPr>
            <a:picLocks noChangeAspect="1" noChangeArrowheads="1"/>
          </p:cNvPicPr>
          <p:nvPr/>
        </p:nvPicPr>
        <p:blipFill>
          <a:blip r:embed="rId2" cstate="print"/>
          <a:srcRect/>
          <a:stretch>
            <a:fillRect/>
          </a:stretch>
        </p:blipFill>
        <p:spPr bwMode="auto">
          <a:xfrm>
            <a:off x="627063" y="1484313"/>
            <a:ext cx="779462" cy="1657350"/>
          </a:xfrm>
          <a:prstGeom prst="rect">
            <a:avLst/>
          </a:prstGeom>
          <a:noFill/>
          <a:ln w="9525">
            <a:noFill/>
            <a:miter lim="800000"/>
            <a:headEnd/>
            <a:tailEnd/>
          </a:ln>
        </p:spPr>
      </p:pic>
      <p:pic>
        <p:nvPicPr>
          <p:cNvPr id="728069" name="Picture 5" descr="moreq_small"/>
          <p:cNvPicPr>
            <a:picLocks noChangeAspect="1" noChangeArrowheads="1"/>
          </p:cNvPicPr>
          <p:nvPr/>
        </p:nvPicPr>
        <p:blipFill>
          <a:blip r:embed="rId3" cstate="print"/>
          <a:srcRect/>
          <a:stretch>
            <a:fillRect/>
          </a:stretch>
        </p:blipFill>
        <p:spPr bwMode="auto">
          <a:xfrm>
            <a:off x="212725" y="4198938"/>
            <a:ext cx="1544638" cy="1004887"/>
          </a:xfrm>
          <a:prstGeom prst="rect">
            <a:avLst/>
          </a:prstGeom>
          <a:noFill/>
          <a:ln w="9525">
            <a:noFill/>
            <a:miter lim="800000"/>
            <a:headEnd/>
            <a:tailEnd/>
          </a:ln>
        </p:spPr>
      </p:pic>
      <p:sp>
        <p:nvSpPr>
          <p:cNvPr id="728070" name="Rectangle 6"/>
          <p:cNvSpPr>
            <a:spLocks noChangeArrowheads="1"/>
          </p:cNvSpPr>
          <p:nvPr/>
        </p:nvSpPr>
        <p:spPr bwMode="auto">
          <a:xfrm>
            <a:off x="1779588" y="4090988"/>
            <a:ext cx="7004050" cy="719137"/>
          </a:xfrm>
          <a:prstGeom prst="rect">
            <a:avLst/>
          </a:prstGeom>
          <a:noFill/>
          <a:ln w="9525">
            <a:noFill/>
            <a:miter lim="800000"/>
            <a:headEnd/>
            <a:tailEnd/>
          </a:ln>
        </p:spPr>
        <p:txBody>
          <a:bodyPr lIns="91424" tIns="45712" rIns="91424" bIns="45712"/>
          <a:lstStyle/>
          <a:p>
            <a:pPr marL="342900" indent="-342900">
              <a:spcBef>
                <a:spcPct val="20000"/>
              </a:spcBef>
              <a:buClr>
                <a:srgbClr val="C41F3A"/>
              </a:buClr>
              <a:buFont typeface="Wingdings" pitchFamily="2" charset="2"/>
              <a:buBlip>
                <a:blip r:embed="rId4"/>
              </a:buBlip>
            </a:pPr>
            <a:r>
              <a:rPr lang="hu-HU" sz="2400" b="0">
                <a:latin typeface="Century Schoolbook" pitchFamily="18" charset="0"/>
              </a:rPr>
              <a:t>Osztályozás rendszer</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Iratok több ügyiratban is lehetnek</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File/Volume/Record</a:t>
            </a:r>
          </a:p>
          <a:p>
            <a:pPr marL="742950" lvl="1" indent="-285750">
              <a:spcBef>
                <a:spcPct val="20000"/>
              </a:spcBef>
              <a:buClr>
                <a:srgbClr val="A81C33"/>
              </a:buClr>
              <a:buFont typeface="Arial" pitchFamily="34" charset="0"/>
              <a:buChar char="–"/>
            </a:pPr>
            <a:r>
              <a:rPr lang="hu-HU" sz="2000" b="0">
                <a:latin typeface="Century Schoolbook" pitchFamily="18" charset="0"/>
              </a:rPr>
              <a:t>Class (Subclass)</a:t>
            </a:r>
          </a:p>
          <a:p>
            <a:pPr marL="1143000" lvl="2" indent="-228600">
              <a:spcBef>
                <a:spcPct val="20000"/>
              </a:spcBef>
              <a:buClr>
                <a:srgbClr val="A81C33"/>
              </a:buClr>
              <a:buFontTx/>
              <a:buChar char="•"/>
            </a:pPr>
            <a:r>
              <a:rPr lang="hu-HU" b="0">
                <a:latin typeface="Century Schoolbook" pitchFamily="18" charset="0"/>
              </a:rPr>
              <a:t>File</a:t>
            </a:r>
          </a:p>
          <a:p>
            <a:pPr marL="1600200" lvl="3" indent="-228600">
              <a:spcBef>
                <a:spcPct val="20000"/>
              </a:spcBef>
              <a:buClr>
                <a:srgbClr val="A81C33"/>
              </a:buClr>
              <a:buFont typeface="Arial" pitchFamily="34" charset="0"/>
              <a:buChar char="–"/>
            </a:pPr>
            <a:r>
              <a:rPr lang="hu-HU" sz="1600" b="0">
                <a:latin typeface="Century Schoolbook" pitchFamily="18" charset="0"/>
              </a:rPr>
              <a:t>Volume</a:t>
            </a:r>
          </a:p>
          <a:p>
            <a:pPr marL="2057400" lvl="4" indent="-228600">
              <a:spcBef>
                <a:spcPct val="20000"/>
              </a:spcBef>
              <a:buClr>
                <a:srgbClr val="A81C33"/>
              </a:buClr>
              <a:buFont typeface="Arial" pitchFamily="34" charset="0"/>
              <a:buChar char="»"/>
            </a:pPr>
            <a:r>
              <a:rPr lang="hu-HU" sz="1400" b="0">
                <a:latin typeface="Century Schoolbook" pitchFamily="18" charset="0"/>
              </a:rPr>
              <a:t>Record</a:t>
            </a:r>
          </a:p>
          <a:p>
            <a:pPr marL="2057400" lvl="4" indent="-228600">
              <a:spcBef>
                <a:spcPct val="20000"/>
              </a:spcBef>
              <a:buClr>
                <a:srgbClr val="A81C33"/>
              </a:buClr>
              <a:buFont typeface="Arial" pitchFamily="34" charset="0"/>
              <a:buChar char="»"/>
            </a:pPr>
            <a:endParaRPr lang="hu-HU" sz="1400" b="0">
              <a:latin typeface="Century Schoolbook" pitchFamily="18" charset="0"/>
            </a:endParaRPr>
          </a:p>
          <a:p>
            <a:pPr marL="1600200" lvl="3" indent="-228600">
              <a:spcBef>
                <a:spcPct val="20000"/>
              </a:spcBef>
              <a:buClr>
                <a:srgbClr val="A81C33"/>
              </a:buClr>
              <a:buFont typeface="Arial" pitchFamily="34" charset="0"/>
              <a:buChar char="–"/>
            </a:pPr>
            <a:endParaRPr lang="hu-HU" sz="1600" b="0">
              <a:latin typeface="Century Schoolbook" pitchFamily="18" charset="0"/>
            </a:endParaRPr>
          </a:p>
          <a:p>
            <a:pPr marL="342900" indent="-342900">
              <a:spcBef>
                <a:spcPct val="20000"/>
              </a:spcBef>
              <a:buClr>
                <a:srgbClr val="C41F3A"/>
              </a:buClr>
              <a:buFont typeface="Wingdings" pitchFamily="2" charset="2"/>
              <a:buBlip>
                <a:blip r:embed="rId4"/>
              </a:buBlip>
            </a:pPr>
            <a:endParaRPr lang="hu-HU" sz="2400" b="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28067">
                                            <p:txEl>
                                              <p:pRg st="0" end="0"/>
                                            </p:txEl>
                                          </p:spTgt>
                                        </p:tgtEl>
                                        <p:attrNameLst>
                                          <p:attrName>style.visibility</p:attrName>
                                        </p:attrNameLst>
                                      </p:cBhvr>
                                      <p:to>
                                        <p:strVal val="visible"/>
                                      </p:to>
                                    </p:set>
                                    <p:anim calcmode="lin" valueType="num">
                                      <p:cBhvr additive="base">
                                        <p:cTn id="7" dur="500" fill="hold"/>
                                        <p:tgtEl>
                                          <p:spTgt spid="7280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2806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728067">
                                            <p:txEl>
                                              <p:pRg st="1" end="1"/>
                                            </p:txEl>
                                          </p:spTgt>
                                        </p:tgtEl>
                                        <p:attrNameLst>
                                          <p:attrName>style.visibility</p:attrName>
                                        </p:attrNameLst>
                                      </p:cBhvr>
                                      <p:to>
                                        <p:strVal val="visible"/>
                                      </p:to>
                                    </p:set>
                                    <p:anim calcmode="lin" valueType="num">
                                      <p:cBhvr additive="base">
                                        <p:cTn id="12" dur="500" fill="hold"/>
                                        <p:tgtEl>
                                          <p:spTgt spid="728067">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728067">
                                            <p:txEl>
                                              <p:pRg st="1" end="1"/>
                                            </p:txEl>
                                          </p:spTgt>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728067">
                                            <p:txEl>
                                              <p:pRg st="3" end="3"/>
                                            </p:txEl>
                                          </p:spTgt>
                                        </p:tgtEl>
                                        <p:attrNameLst>
                                          <p:attrName>style.visibility</p:attrName>
                                        </p:attrNameLst>
                                      </p:cBhvr>
                                      <p:to>
                                        <p:strVal val="visible"/>
                                      </p:to>
                                    </p:set>
                                    <p:anim calcmode="lin" valueType="num">
                                      <p:cBhvr additive="base">
                                        <p:cTn id="16" dur="500" fill="hold"/>
                                        <p:tgtEl>
                                          <p:spTgt spid="728067">
                                            <p:txEl>
                                              <p:pRg st="3" end="3"/>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728067">
                                            <p:txEl>
                                              <p:pRg st="3" end="3"/>
                                            </p:txEl>
                                          </p:spTgt>
                                        </p:tgtEl>
                                        <p:attrNameLst>
                                          <p:attrName>ppt_y</p:attrName>
                                        </p:attrNameLst>
                                      </p:cBhvr>
                                      <p:tavLst>
                                        <p:tav tm="0">
                                          <p:val>
                                            <p:strVal val="#ppt_y"/>
                                          </p:val>
                                        </p:tav>
                                        <p:tav tm="100000">
                                          <p:val>
                                            <p:strVal val="#ppt_y"/>
                                          </p:val>
                                        </p:tav>
                                      </p:tavLst>
                                    </p:anim>
                                  </p:childTnLst>
                                </p:cTn>
                              </p:par>
                              <p:par>
                                <p:cTn id="18" presetID="2" presetClass="entr" presetSubtype="2" fill="hold" grpId="0" nodeType="withEffect">
                                  <p:stCondLst>
                                    <p:cond delay="0"/>
                                  </p:stCondLst>
                                  <p:childTnLst>
                                    <p:set>
                                      <p:cBhvr>
                                        <p:cTn id="19" dur="1" fill="hold">
                                          <p:stCondLst>
                                            <p:cond delay="0"/>
                                          </p:stCondLst>
                                        </p:cTn>
                                        <p:tgtEl>
                                          <p:spTgt spid="728067">
                                            <p:txEl>
                                              <p:pRg st="4" end="4"/>
                                            </p:txEl>
                                          </p:spTgt>
                                        </p:tgtEl>
                                        <p:attrNameLst>
                                          <p:attrName>style.visibility</p:attrName>
                                        </p:attrNameLst>
                                      </p:cBhvr>
                                      <p:to>
                                        <p:strVal val="visible"/>
                                      </p:to>
                                    </p:set>
                                    <p:anim calcmode="lin" valueType="num">
                                      <p:cBhvr additive="base">
                                        <p:cTn id="20" dur="500" fill="hold"/>
                                        <p:tgtEl>
                                          <p:spTgt spid="728067">
                                            <p:txEl>
                                              <p:pRg st="4" end="4"/>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728067">
                                            <p:txEl>
                                              <p:pRg st="4" end="4"/>
                                            </p:txEl>
                                          </p:spTgt>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728067">
                                            <p:txEl>
                                              <p:pRg st="5" end="5"/>
                                            </p:txEl>
                                          </p:spTgt>
                                        </p:tgtEl>
                                        <p:attrNameLst>
                                          <p:attrName>style.visibility</p:attrName>
                                        </p:attrNameLst>
                                      </p:cBhvr>
                                      <p:to>
                                        <p:strVal val="visible"/>
                                      </p:to>
                                    </p:set>
                                    <p:anim calcmode="lin" valueType="num">
                                      <p:cBhvr additive="base">
                                        <p:cTn id="24" dur="500" fill="hold"/>
                                        <p:tgtEl>
                                          <p:spTgt spid="728067">
                                            <p:txEl>
                                              <p:pRg st="5" end="5"/>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728067">
                                            <p:txEl>
                                              <p:pRg st="5" end="5"/>
                                            </p:txEl>
                                          </p:spTgt>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728067">
                                            <p:txEl>
                                              <p:pRg st="6" end="6"/>
                                            </p:txEl>
                                          </p:spTgt>
                                        </p:tgtEl>
                                        <p:attrNameLst>
                                          <p:attrName>style.visibility</p:attrName>
                                        </p:attrNameLst>
                                      </p:cBhvr>
                                      <p:to>
                                        <p:strVal val="visible"/>
                                      </p:to>
                                    </p:set>
                                    <p:anim calcmode="lin" valueType="num">
                                      <p:cBhvr additive="base">
                                        <p:cTn id="28" dur="500" fill="hold"/>
                                        <p:tgtEl>
                                          <p:spTgt spid="728067">
                                            <p:txEl>
                                              <p:pRg st="6" end="6"/>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728067">
                                            <p:txEl>
                                              <p:pRg st="6" end="6"/>
                                            </p:txEl>
                                          </p:spTgt>
                                        </p:tgtEl>
                                        <p:attrNameLst>
                                          <p:attrName>ppt_y</p:attrName>
                                        </p:attrNameLst>
                                      </p:cBhvr>
                                      <p:tavLst>
                                        <p:tav tm="0">
                                          <p:val>
                                            <p:strVal val="#ppt_y"/>
                                          </p:val>
                                        </p:tav>
                                        <p:tav tm="100000">
                                          <p:val>
                                            <p:strVal val="#ppt_y"/>
                                          </p:val>
                                        </p:tav>
                                      </p:tavLst>
                                    </p:anim>
                                  </p:childTnLst>
                                </p:cTn>
                              </p:par>
                            </p:childTnLst>
                          </p:cTn>
                        </p:par>
                        <p:par>
                          <p:cTn id="30" fill="hold">
                            <p:stCondLst>
                              <p:cond delay="1000"/>
                            </p:stCondLst>
                            <p:childTnLst>
                              <p:par>
                                <p:cTn id="31" presetID="10" presetClass="entr" presetSubtype="0" fill="hold" nodeType="afterEffect">
                                  <p:stCondLst>
                                    <p:cond delay="0"/>
                                  </p:stCondLst>
                                  <p:childTnLst>
                                    <p:set>
                                      <p:cBhvr>
                                        <p:cTn id="32" dur="1" fill="hold">
                                          <p:stCondLst>
                                            <p:cond delay="0"/>
                                          </p:stCondLst>
                                        </p:cTn>
                                        <p:tgtEl>
                                          <p:spTgt spid="728068"/>
                                        </p:tgtEl>
                                        <p:attrNameLst>
                                          <p:attrName>style.visibility</p:attrName>
                                        </p:attrNameLst>
                                      </p:cBhvr>
                                      <p:to>
                                        <p:strVal val="visible"/>
                                      </p:to>
                                    </p:set>
                                    <p:animEffect transition="in" filter="fade">
                                      <p:cBhvr>
                                        <p:cTn id="33" dur="2000"/>
                                        <p:tgtEl>
                                          <p:spTgt spid="728068"/>
                                        </p:tgtEl>
                                      </p:cBhvr>
                                    </p:animEffect>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728070"/>
                                        </p:tgtEl>
                                        <p:attrNameLst>
                                          <p:attrName>style.visibility</p:attrName>
                                        </p:attrNameLst>
                                      </p:cBhvr>
                                      <p:to>
                                        <p:strVal val="visible"/>
                                      </p:to>
                                    </p:set>
                                    <p:anim calcmode="lin" valueType="num">
                                      <p:cBhvr additive="base">
                                        <p:cTn id="37" dur="500" fill="hold"/>
                                        <p:tgtEl>
                                          <p:spTgt spid="728070"/>
                                        </p:tgtEl>
                                        <p:attrNameLst>
                                          <p:attrName>ppt_x</p:attrName>
                                        </p:attrNameLst>
                                      </p:cBhvr>
                                      <p:tavLst>
                                        <p:tav tm="0">
                                          <p:val>
                                            <p:strVal val="1+#ppt_w/2"/>
                                          </p:val>
                                        </p:tav>
                                        <p:tav tm="100000">
                                          <p:val>
                                            <p:strVal val="#ppt_x"/>
                                          </p:val>
                                        </p:tav>
                                      </p:tavLst>
                                    </p:anim>
                                    <p:anim calcmode="lin" valueType="num">
                                      <p:cBhvr additive="base">
                                        <p:cTn id="38" dur="500" fill="hold"/>
                                        <p:tgtEl>
                                          <p:spTgt spid="728070"/>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10" presetClass="entr" presetSubtype="0" fill="hold" nodeType="afterEffect">
                                  <p:stCondLst>
                                    <p:cond delay="0"/>
                                  </p:stCondLst>
                                  <p:childTnLst>
                                    <p:set>
                                      <p:cBhvr>
                                        <p:cTn id="41" dur="1" fill="hold">
                                          <p:stCondLst>
                                            <p:cond delay="0"/>
                                          </p:stCondLst>
                                        </p:cTn>
                                        <p:tgtEl>
                                          <p:spTgt spid="728069"/>
                                        </p:tgtEl>
                                        <p:attrNameLst>
                                          <p:attrName>style.visibility</p:attrName>
                                        </p:attrNameLst>
                                      </p:cBhvr>
                                      <p:to>
                                        <p:strVal val="visible"/>
                                      </p:to>
                                    </p:set>
                                    <p:animEffect transition="in" filter="fade">
                                      <p:cBhvr>
                                        <p:cTn id="42" dur="2000"/>
                                        <p:tgtEl>
                                          <p:spTgt spid="728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8067" grpId="0" build="p" advAuto="0"/>
      <p:bldP spid="72807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4" name="Rectangle 2"/>
          <p:cNvSpPr>
            <a:spLocks noGrp="1" noChangeArrowheads="1"/>
          </p:cNvSpPr>
          <p:nvPr>
            <p:ph type="title"/>
          </p:nvPr>
        </p:nvSpPr>
        <p:spPr/>
        <p:txBody>
          <a:bodyPr/>
          <a:lstStyle/>
          <a:p>
            <a:pPr eaLnBrk="1" hangingPunct="1">
              <a:defRPr/>
            </a:pPr>
            <a:r>
              <a:rPr lang="hu-HU" smtClean="0"/>
              <a:t>Iratstruktúra a MoReq2-ben</a:t>
            </a:r>
          </a:p>
        </p:txBody>
      </p:sp>
      <p:sp>
        <p:nvSpPr>
          <p:cNvPr id="2052" name="Rectangle 4"/>
          <p:cNvSpPr>
            <a:spLocks noGrp="1" noChangeArrowheads="1"/>
          </p:cNvSpPr>
          <p:nvPr>
            <p:ph type="body" sz="half" idx="1"/>
          </p:nvPr>
        </p:nvSpPr>
        <p:spPr>
          <a:xfrm>
            <a:off x="684213" y="1700213"/>
            <a:ext cx="3883025" cy="2127250"/>
          </a:xfrm>
        </p:spPr>
        <p:txBody>
          <a:bodyPr/>
          <a:lstStyle/>
          <a:p>
            <a:pPr eaLnBrk="1" hangingPunct="1"/>
            <a:r>
              <a:rPr lang="hu-HU" sz="2400" smtClean="0"/>
              <a:t>Osztály</a:t>
            </a:r>
          </a:p>
          <a:p>
            <a:pPr lvl="1" eaLnBrk="1" hangingPunct="1"/>
            <a:r>
              <a:rPr lang="hu-HU" sz="2000" smtClean="0"/>
              <a:t>Ügyirat</a:t>
            </a:r>
          </a:p>
          <a:p>
            <a:pPr lvl="2" eaLnBrk="1" hangingPunct="1"/>
            <a:r>
              <a:rPr lang="hu-HU" sz="1800" smtClean="0"/>
              <a:t>Alügyirat</a:t>
            </a:r>
          </a:p>
          <a:p>
            <a:pPr lvl="3" eaLnBrk="1" hangingPunct="1"/>
            <a:r>
              <a:rPr lang="hu-HU" sz="1600" smtClean="0"/>
              <a:t>Ügyiratdarab</a:t>
            </a:r>
          </a:p>
          <a:p>
            <a:pPr lvl="4" eaLnBrk="1" hangingPunct="1"/>
            <a:r>
              <a:rPr lang="hu-HU" sz="1400" smtClean="0"/>
              <a:t>Irat (dokumentumok, komponensek)</a:t>
            </a:r>
          </a:p>
        </p:txBody>
      </p:sp>
      <p:graphicFrame>
        <p:nvGraphicFramePr>
          <p:cNvPr id="2050" name="Object 5"/>
          <p:cNvGraphicFramePr>
            <a:graphicFrameLocks noChangeAspect="1"/>
          </p:cNvGraphicFramePr>
          <p:nvPr>
            <p:ph sz="half" idx="2"/>
          </p:nvPr>
        </p:nvGraphicFramePr>
        <p:xfrm>
          <a:off x="5438775" y="1346200"/>
          <a:ext cx="3705225" cy="5511800"/>
        </p:xfrm>
        <a:graphic>
          <a:graphicData uri="http://schemas.openxmlformats.org/presentationml/2006/ole">
            <p:oleObj spid="_x0000_s2050" name="PHOTO-PAINT" r:id="rId3" imgW="5209524" imgH="7752381" progId="CorelPhotoPaint.Image.12">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0114" name="Rectangle 2"/>
          <p:cNvSpPr>
            <a:spLocks noGrp="1" noChangeArrowheads="1"/>
          </p:cNvSpPr>
          <p:nvPr>
            <p:ph type="title"/>
          </p:nvPr>
        </p:nvSpPr>
        <p:spPr/>
        <p:txBody>
          <a:bodyPr/>
          <a:lstStyle/>
          <a:p>
            <a:pPr eaLnBrk="1" hangingPunct="1">
              <a:defRPr/>
            </a:pPr>
            <a:r>
              <a:rPr lang="hu-HU" sz="3200" smtClean="0"/>
              <a:t>Osztályozás, kategorizálás</a:t>
            </a:r>
          </a:p>
        </p:txBody>
      </p:sp>
      <p:sp>
        <p:nvSpPr>
          <p:cNvPr id="730115" name="Rectangle 3"/>
          <p:cNvSpPr>
            <a:spLocks noGrp="1" noChangeArrowheads="1"/>
          </p:cNvSpPr>
          <p:nvPr>
            <p:ph type="body" idx="1"/>
          </p:nvPr>
        </p:nvSpPr>
        <p:spPr>
          <a:xfrm>
            <a:off x="1751013" y="1733550"/>
            <a:ext cx="7208837" cy="1881188"/>
          </a:xfrm>
        </p:spPr>
        <p:txBody>
          <a:bodyPr/>
          <a:lstStyle/>
          <a:p>
            <a:pPr eaLnBrk="1" hangingPunct="1">
              <a:lnSpc>
                <a:spcPct val="90000"/>
              </a:lnSpc>
            </a:pPr>
            <a:r>
              <a:rPr lang="hu-HU" sz="2400" smtClean="0"/>
              <a:t>Irattári tételszám, (Másodlagos besorolási sémák)</a:t>
            </a:r>
          </a:p>
          <a:p>
            <a:pPr eaLnBrk="1" hangingPunct="1">
              <a:lnSpc>
                <a:spcPct val="90000"/>
              </a:lnSpc>
            </a:pPr>
            <a:r>
              <a:rPr lang="hu-HU" sz="2400" smtClean="0"/>
              <a:t>Irattár/Levéltár központú megközelítés maradványai</a:t>
            </a:r>
          </a:p>
          <a:p>
            <a:pPr eaLnBrk="1" hangingPunct="1">
              <a:lnSpc>
                <a:spcPct val="90000"/>
              </a:lnSpc>
            </a:pPr>
            <a:endParaRPr lang="hu-HU" sz="2400" smtClean="0"/>
          </a:p>
        </p:txBody>
      </p:sp>
      <p:pic>
        <p:nvPicPr>
          <p:cNvPr id="730116" name="Picture 4" descr="címer_kicsi"/>
          <p:cNvPicPr>
            <a:picLocks noChangeAspect="1" noChangeArrowheads="1"/>
          </p:cNvPicPr>
          <p:nvPr/>
        </p:nvPicPr>
        <p:blipFill>
          <a:blip r:embed="rId2" cstate="print"/>
          <a:srcRect/>
          <a:stretch>
            <a:fillRect/>
          </a:stretch>
        </p:blipFill>
        <p:spPr bwMode="auto">
          <a:xfrm>
            <a:off x="627063" y="1484313"/>
            <a:ext cx="779462" cy="1657350"/>
          </a:xfrm>
          <a:prstGeom prst="rect">
            <a:avLst/>
          </a:prstGeom>
          <a:noFill/>
          <a:ln w="9525">
            <a:noFill/>
            <a:miter lim="800000"/>
            <a:headEnd/>
            <a:tailEnd/>
          </a:ln>
        </p:spPr>
      </p:pic>
      <p:pic>
        <p:nvPicPr>
          <p:cNvPr id="730117" name="Picture 5" descr="moreq_small"/>
          <p:cNvPicPr>
            <a:picLocks noChangeAspect="1" noChangeArrowheads="1"/>
          </p:cNvPicPr>
          <p:nvPr/>
        </p:nvPicPr>
        <p:blipFill>
          <a:blip r:embed="rId3" cstate="print"/>
          <a:srcRect/>
          <a:stretch>
            <a:fillRect/>
          </a:stretch>
        </p:blipFill>
        <p:spPr bwMode="auto">
          <a:xfrm>
            <a:off x="173038" y="4656138"/>
            <a:ext cx="1544637" cy="1004887"/>
          </a:xfrm>
          <a:prstGeom prst="rect">
            <a:avLst/>
          </a:prstGeom>
          <a:noFill/>
          <a:ln w="9525">
            <a:noFill/>
            <a:miter lim="800000"/>
            <a:headEnd/>
            <a:tailEnd/>
          </a:ln>
        </p:spPr>
      </p:pic>
      <p:sp>
        <p:nvSpPr>
          <p:cNvPr id="730118" name="Rectangle 6"/>
          <p:cNvSpPr>
            <a:spLocks noChangeArrowheads="1"/>
          </p:cNvSpPr>
          <p:nvPr/>
        </p:nvSpPr>
        <p:spPr bwMode="auto">
          <a:xfrm>
            <a:off x="1739900" y="4529138"/>
            <a:ext cx="7004050" cy="719137"/>
          </a:xfrm>
          <a:prstGeom prst="rect">
            <a:avLst/>
          </a:prstGeom>
          <a:noFill/>
          <a:ln w="9525">
            <a:noFill/>
            <a:miter lim="800000"/>
            <a:headEnd/>
            <a:tailEnd/>
          </a:ln>
        </p:spPr>
        <p:txBody>
          <a:bodyPr lIns="91424" tIns="45712" rIns="91424" bIns="45712"/>
          <a:lstStyle/>
          <a:p>
            <a:pPr marL="342900" indent="-342900">
              <a:spcBef>
                <a:spcPct val="20000"/>
              </a:spcBef>
              <a:buClr>
                <a:srgbClr val="C41F3A"/>
              </a:buClr>
              <a:buFont typeface="Wingdings" pitchFamily="2" charset="2"/>
              <a:buBlip>
                <a:blip r:embed="rId4"/>
              </a:buBlip>
            </a:pPr>
            <a:r>
              <a:rPr lang="hu-HU" sz="2400" b="0">
                <a:latin typeface="Century Schoolbook" pitchFamily="18" charset="0"/>
              </a:rPr>
              <a:t>Elsődeleges és másodlagos besorolási séma (Classifications Scheme)</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Tudásmenedzsment/információszervezési megközelítés</a:t>
            </a:r>
          </a:p>
          <a:p>
            <a:pPr marL="342900" indent="-342900">
              <a:spcBef>
                <a:spcPct val="20000"/>
              </a:spcBef>
              <a:buClr>
                <a:srgbClr val="C41F3A"/>
              </a:buClr>
              <a:buFont typeface="Wingdings" pitchFamily="2" charset="2"/>
              <a:buBlip>
                <a:blip r:embed="rId4"/>
              </a:buBlip>
            </a:pPr>
            <a:endParaRPr lang="hu-HU" sz="2400" b="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30115">
                                            <p:txEl>
                                              <p:pRg st="0" end="0"/>
                                            </p:txEl>
                                          </p:spTgt>
                                        </p:tgtEl>
                                        <p:attrNameLst>
                                          <p:attrName>style.visibility</p:attrName>
                                        </p:attrNameLst>
                                      </p:cBhvr>
                                      <p:to>
                                        <p:strVal val="visible"/>
                                      </p:to>
                                    </p:set>
                                    <p:anim calcmode="lin" valueType="num">
                                      <p:cBhvr additive="base">
                                        <p:cTn id="7" dur="500" fill="hold"/>
                                        <p:tgtEl>
                                          <p:spTgt spid="730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0115">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730115">
                                            <p:txEl>
                                              <p:pRg st="1" end="1"/>
                                            </p:txEl>
                                          </p:spTgt>
                                        </p:tgtEl>
                                        <p:attrNameLst>
                                          <p:attrName>style.visibility</p:attrName>
                                        </p:attrNameLst>
                                      </p:cBhvr>
                                      <p:to>
                                        <p:strVal val="visible"/>
                                      </p:to>
                                    </p:set>
                                    <p:anim calcmode="lin" valueType="num">
                                      <p:cBhvr additive="base">
                                        <p:cTn id="12" dur="500" fill="hold"/>
                                        <p:tgtEl>
                                          <p:spTgt spid="730115">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730115">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730116"/>
                                        </p:tgtEl>
                                        <p:attrNameLst>
                                          <p:attrName>style.visibility</p:attrName>
                                        </p:attrNameLst>
                                      </p:cBhvr>
                                      <p:to>
                                        <p:strVal val="visible"/>
                                      </p:to>
                                    </p:set>
                                    <p:animEffect transition="in" filter="fade">
                                      <p:cBhvr>
                                        <p:cTn id="17" dur="2000"/>
                                        <p:tgtEl>
                                          <p:spTgt spid="730116"/>
                                        </p:tgtEl>
                                      </p:cBhvr>
                                    </p:animEffect>
                                  </p:childTnLst>
                                </p:cTn>
                              </p:par>
                            </p:childTnLst>
                          </p:cTn>
                        </p:par>
                        <p:par>
                          <p:cTn id="18" fill="hold">
                            <p:stCondLst>
                              <p:cond delay="3000"/>
                            </p:stCondLst>
                            <p:childTnLst>
                              <p:par>
                                <p:cTn id="19" presetID="2" presetClass="entr" presetSubtype="2" fill="hold" grpId="0" nodeType="afterEffect">
                                  <p:stCondLst>
                                    <p:cond delay="0"/>
                                  </p:stCondLst>
                                  <p:childTnLst>
                                    <p:set>
                                      <p:cBhvr>
                                        <p:cTn id="20" dur="1" fill="hold">
                                          <p:stCondLst>
                                            <p:cond delay="0"/>
                                          </p:stCondLst>
                                        </p:cTn>
                                        <p:tgtEl>
                                          <p:spTgt spid="730118"/>
                                        </p:tgtEl>
                                        <p:attrNameLst>
                                          <p:attrName>style.visibility</p:attrName>
                                        </p:attrNameLst>
                                      </p:cBhvr>
                                      <p:to>
                                        <p:strVal val="visible"/>
                                      </p:to>
                                    </p:set>
                                    <p:anim calcmode="lin" valueType="num">
                                      <p:cBhvr additive="base">
                                        <p:cTn id="21" dur="500" fill="hold"/>
                                        <p:tgtEl>
                                          <p:spTgt spid="730118"/>
                                        </p:tgtEl>
                                        <p:attrNameLst>
                                          <p:attrName>ppt_x</p:attrName>
                                        </p:attrNameLst>
                                      </p:cBhvr>
                                      <p:tavLst>
                                        <p:tav tm="0">
                                          <p:val>
                                            <p:strVal val="1+#ppt_w/2"/>
                                          </p:val>
                                        </p:tav>
                                        <p:tav tm="100000">
                                          <p:val>
                                            <p:strVal val="#ppt_x"/>
                                          </p:val>
                                        </p:tav>
                                      </p:tavLst>
                                    </p:anim>
                                    <p:anim calcmode="lin" valueType="num">
                                      <p:cBhvr additive="base">
                                        <p:cTn id="22" dur="500" fill="hold"/>
                                        <p:tgtEl>
                                          <p:spTgt spid="730118"/>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10" presetClass="entr" presetSubtype="0" fill="hold" nodeType="afterEffect">
                                  <p:stCondLst>
                                    <p:cond delay="0"/>
                                  </p:stCondLst>
                                  <p:childTnLst>
                                    <p:set>
                                      <p:cBhvr>
                                        <p:cTn id="25" dur="1" fill="hold">
                                          <p:stCondLst>
                                            <p:cond delay="0"/>
                                          </p:stCondLst>
                                        </p:cTn>
                                        <p:tgtEl>
                                          <p:spTgt spid="730117"/>
                                        </p:tgtEl>
                                        <p:attrNameLst>
                                          <p:attrName>style.visibility</p:attrName>
                                        </p:attrNameLst>
                                      </p:cBhvr>
                                      <p:to>
                                        <p:strVal val="visible"/>
                                      </p:to>
                                    </p:set>
                                    <p:animEffect transition="in" filter="fade">
                                      <p:cBhvr>
                                        <p:cTn id="26" dur="2000"/>
                                        <p:tgtEl>
                                          <p:spTgt spid="730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build="p" advAuto="0"/>
      <p:bldP spid="73011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p:txBody>
          <a:bodyPr/>
          <a:lstStyle/>
          <a:p>
            <a:pPr eaLnBrk="1" hangingPunct="1">
              <a:defRPr/>
            </a:pPr>
            <a:r>
              <a:rPr lang="hu-HU" sz="3200" smtClean="0"/>
              <a:t>Jogosultság</a:t>
            </a:r>
          </a:p>
        </p:txBody>
      </p:sp>
      <p:sp>
        <p:nvSpPr>
          <p:cNvPr id="731139" name="Rectangle 3"/>
          <p:cNvSpPr>
            <a:spLocks noGrp="1" noChangeArrowheads="1"/>
          </p:cNvSpPr>
          <p:nvPr>
            <p:ph type="body" idx="1"/>
          </p:nvPr>
        </p:nvSpPr>
        <p:spPr>
          <a:xfrm>
            <a:off x="1751013" y="1733550"/>
            <a:ext cx="7208837" cy="2757488"/>
          </a:xfrm>
        </p:spPr>
        <p:txBody>
          <a:bodyPr/>
          <a:lstStyle/>
          <a:p>
            <a:pPr eaLnBrk="1" hangingPunct="1">
              <a:lnSpc>
                <a:spcPct val="90000"/>
              </a:lnSpc>
            </a:pPr>
            <a:r>
              <a:rPr lang="hu-HU" sz="2400" smtClean="0"/>
              <a:t>Minimális szerepkörök</a:t>
            </a:r>
          </a:p>
          <a:p>
            <a:pPr eaLnBrk="1" hangingPunct="1">
              <a:lnSpc>
                <a:spcPct val="90000"/>
              </a:lnSpc>
            </a:pPr>
            <a:r>
              <a:rPr lang="hu-HU" sz="2400" smtClean="0"/>
              <a:t>Hozzáférési jogok:</a:t>
            </a:r>
          </a:p>
          <a:p>
            <a:pPr lvl="1" eaLnBrk="1" hangingPunct="1">
              <a:lnSpc>
                <a:spcPct val="90000"/>
              </a:lnSpc>
            </a:pPr>
            <a:r>
              <a:rPr lang="hu-HU" smtClean="0"/>
              <a:t>Ügyirat, Irat, Besorolás, Metaadatok csoportjai, Funkciók</a:t>
            </a:r>
          </a:p>
          <a:p>
            <a:pPr eaLnBrk="1" hangingPunct="1">
              <a:lnSpc>
                <a:spcPct val="90000"/>
              </a:lnSpc>
            </a:pPr>
            <a:r>
              <a:rPr lang="hu-HU" sz="2400" smtClean="0"/>
              <a:t>Ügyiratok/iratok nem törölhetőek</a:t>
            </a:r>
          </a:p>
          <a:p>
            <a:pPr eaLnBrk="1" hangingPunct="1">
              <a:lnSpc>
                <a:spcPct val="90000"/>
              </a:lnSpc>
            </a:pPr>
            <a:endParaRPr lang="hu-HU" sz="2400" smtClean="0"/>
          </a:p>
          <a:p>
            <a:pPr lvl="1" eaLnBrk="1" hangingPunct="1">
              <a:lnSpc>
                <a:spcPct val="90000"/>
              </a:lnSpc>
            </a:pPr>
            <a:endParaRPr lang="hu-HU" smtClean="0"/>
          </a:p>
        </p:txBody>
      </p:sp>
      <p:pic>
        <p:nvPicPr>
          <p:cNvPr id="731140" name="Picture 4" descr="címer_kicsi"/>
          <p:cNvPicPr>
            <a:picLocks noChangeAspect="1" noChangeArrowheads="1"/>
          </p:cNvPicPr>
          <p:nvPr/>
        </p:nvPicPr>
        <p:blipFill>
          <a:blip r:embed="rId2" cstate="print"/>
          <a:srcRect/>
          <a:stretch>
            <a:fillRect/>
          </a:stretch>
        </p:blipFill>
        <p:spPr bwMode="auto">
          <a:xfrm>
            <a:off x="627063" y="1484313"/>
            <a:ext cx="779462" cy="1657350"/>
          </a:xfrm>
          <a:prstGeom prst="rect">
            <a:avLst/>
          </a:prstGeom>
          <a:noFill/>
          <a:ln w="9525">
            <a:noFill/>
            <a:miter lim="800000"/>
            <a:headEnd/>
            <a:tailEnd/>
          </a:ln>
        </p:spPr>
      </p:pic>
      <p:pic>
        <p:nvPicPr>
          <p:cNvPr id="731141" name="Picture 5" descr="moreq_small"/>
          <p:cNvPicPr>
            <a:picLocks noChangeAspect="1" noChangeArrowheads="1"/>
          </p:cNvPicPr>
          <p:nvPr/>
        </p:nvPicPr>
        <p:blipFill>
          <a:blip r:embed="rId3" cstate="print"/>
          <a:srcRect/>
          <a:stretch>
            <a:fillRect/>
          </a:stretch>
        </p:blipFill>
        <p:spPr bwMode="auto">
          <a:xfrm>
            <a:off x="219075" y="4191000"/>
            <a:ext cx="1544638" cy="1004888"/>
          </a:xfrm>
          <a:prstGeom prst="rect">
            <a:avLst/>
          </a:prstGeom>
          <a:noFill/>
          <a:ln w="9525">
            <a:noFill/>
            <a:miter lim="800000"/>
            <a:headEnd/>
            <a:tailEnd/>
          </a:ln>
        </p:spPr>
      </p:pic>
      <p:sp>
        <p:nvSpPr>
          <p:cNvPr id="731142" name="Rectangle 6"/>
          <p:cNvSpPr>
            <a:spLocks noChangeArrowheads="1"/>
          </p:cNvSpPr>
          <p:nvPr/>
        </p:nvSpPr>
        <p:spPr bwMode="auto">
          <a:xfrm>
            <a:off x="1739900" y="4205288"/>
            <a:ext cx="7004050" cy="719137"/>
          </a:xfrm>
          <a:prstGeom prst="rect">
            <a:avLst/>
          </a:prstGeom>
          <a:noFill/>
          <a:ln w="9525">
            <a:noFill/>
            <a:miter lim="800000"/>
            <a:headEnd/>
            <a:tailEnd/>
          </a:ln>
        </p:spPr>
        <p:txBody>
          <a:bodyPr lIns="91424" tIns="45712" rIns="91424" bIns="45712"/>
          <a:lstStyle/>
          <a:p>
            <a:pPr marL="342900" indent="-342900">
              <a:spcBef>
                <a:spcPct val="20000"/>
              </a:spcBef>
              <a:buClr>
                <a:srgbClr val="C41F3A"/>
              </a:buClr>
              <a:buFont typeface="Wingdings" pitchFamily="2" charset="2"/>
              <a:buBlip>
                <a:blip r:embed="rId4"/>
              </a:buBlip>
            </a:pPr>
            <a:r>
              <a:rPr lang="hu-HU" sz="2400" b="0">
                <a:latin typeface="Century Schoolbook" pitchFamily="18" charset="0"/>
              </a:rPr>
              <a:t>Szerep alapú jogosultság</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Hozzáférési jogok (Access):</a:t>
            </a:r>
          </a:p>
          <a:p>
            <a:pPr marL="742950" lvl="1" indent="-285750">
              <a:spcBef>
                <a:spcPct val="20000"/>
              </a:spcBef>
              <a:buClr>
                <a:srgbClr val="A81C33"/>
              </a:buClr>
              <a:buFont typeface="Arial" pitchFamily="34" charset="0"/>
              <a:buChar char="–"/>
            </a:pPr>
            <a:r>
              <a:rPr lang="hu-HU" sz="2400" b="0">
                <a:latin typeface="Century Schoolbook" pitchFamily="18" charset="0"/>
              </a:rPr>
              <a:t>Ügyirat, Irat, Besorolás, Metaadatok csoportjai</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Időtartamhoz kötött</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Fájlok/iratok nem törölhetőek</a:t>
            </a:r>
          </a:p>
          <a:p>
            <a:pPr marL="342900" indent="-342900">
              <a:spcBef>
                <a:spcPct val="20000"/>
              </a:spcBef>
              <a:buClr>
                <a:srgbClr val="C41F3A"/>
              </a:buClr>
              <a:buFont typeface="Wingdings" pitchFamily="2" charset="2"/>
              <a:buBlip>
                <a:blip r:embed="rId4"/>
              </a:buBlip>
            </a:pPr>
            <a:endParaRPr lang="hu-HU" sz="2400" b="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31139">
                                            <p:txEl>
                                              <p:pRg st="0" end="0"/>
                                            </p:txEl>
                                          </p:spTgt>
                                        </p:tgtEl>
                                        <p:attrNameLst>
                                          <p:attrName>style.visibility</p:attrName>
                                        </p:attrNameLst>
                                      </p:cBhvr>
                                      <p:to>
                                        <p:strVal val="visible"/>
                                      </p:to>
                                    </p:set>
                                    <p:anim calcmode="lin" valueType="num">
                                      <p:cBhvr additive="base">
                                        <p:cTn id="7" dur="500" fill="hold"/>
                                        <p:tgtEl>
                                          <p:spTgt spid="7311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1139">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731139">
                                            <p:txEl>
                                              <p:pRg st="1" end="1"/>
                                            </p:txEl>
                                          </p:spTgt>
                                        </p:tgtEl>
                                        <p:attrNameLst>
                                          <p:attrName>style.visibility</p:attrName>
                                        </p:attrNameLst>
                                      </p:cBhvr>
                                      <p:to>
                                        <p:strVal val="visible"/>
                                      </p:to>
                                    </p:set>
                                    <p:anim calcmode="lin" valueType="num">
                                      <p:cBhvr additive="base">
                                        <p:cTn id="12" dur="500" fill="hold"/>
                                        <p:tgtEl>
                                          <p:spTgt spid="731139">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731139">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731139">
                                            <p:txEl>
                                              <p:pRg st="2" end="2"/>
                                            </p:txEl>
                                          </p:spTgt>
                                        </p:tgtEl>
                                        <p:attrNameLst>
                                          <p:attrName>style.visibility</p:attrName>
                                        </p:attrNameLst>
                                      </p:cBhvr>
                                      <p:to>
                                        <p:strVal val="visible"/>
                                      </p:to>
                                    </p:set>
                                    <p:anim calcmode="lin" valueType="num">
                                      <p:cBhvr additive="base">
                                        <p:cTn id="17" dur="500" fill="hold"/>
                                        <p:tgtEl>
                                          <p:spTgt spid="731139">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31139">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731139">
                                            <p:txEl>
                                              <p:pRg st="3" end="3"/>
                                            </p:txEl>
                                          </p:spTgt>
                                        </p:tgtEl>
                                        <p:attrNameLst>
                                          <p:attrName>style.visibility</p:attrName>
                                        </p:attrNameLst>
                                      </p:cBhvr>
                                      <p:to>
                                        <p:strVal val="visible"/>
                                      </p:to>
                                    </p:set>
                                    <p:anim calcmode="lin" valueType="num">
                                      <p:cBhvr additive="base">
                                        <p:cTn id="22" dur="500" fill="hold"/>
                                        <p:tgtEl>
                                          <p:spTgt spid="731139">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731139">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731140"/>
                                        </p:tgtEl>
                                        <p:attrNameLst>
                                          <p:attrName>style.visibility</p:attrName>
                                        </p:attrNameLst>
                                      </p:cBhvr>
                                      <p:to>
                                        <p:strVal val="visible"/>
                                      </p:to>
                                    </p:set>
                                    <p:animEffect transition="in" filter="fade">
                                      <p:cBhvr>
                                        <p:cTn id="27" dur="2000"/>
                                        <p:tgtEl>
                                          <p:spTgt spid="731140"/>
                                        </p:tgtEl>
                                      </p:cBhvr>
                                    </p:animEffect>
                                  </p:childTnLst>
                                </p:cTn>
                              </p:par>
                            </p:childTnLst>
                          </p:cTn>
                        </p:par>
                        <p:par>
                          <p:cTn id="28" fill="hold">
                            <p:stCondLst>
                              <p:cond delay="4000"/>
                            </p:stCondLst>
                            <p:childTnLst>
                              <p:par>
                                <p:cTn id="29" presetID="2" presetClass="entr" presetSubtype="2" fill="hold" grpId="0" nodeType="afterEffect">
                                  <p:stCondLst>
                                    <p:cond delay="0"/>
                                  </p:stCondLst>
                                  <p:childTnLst>
                                    <p:set>
                                      <p:cBhvr>
                                        <p:cTn id="30" dur="1" fill="hold">
                                          <p:stCondLst>
                                            <p:cond delay="0"/>
                                          </p:stCondLst>
                                        </p:cTn>
                                        <p:tgtEl>
                                          <p:spTgt spid="731142"/>
                                        </p:tgtEl>
                                        <p:attrNameLst>
                                          <p:attrName>style.visibility</p:attrName>
                                        </p:attrNameLst>
                                      </p:cBhvr>
                                      <p:to>
                                        <p:strVal val="visible"/>
                                      </p:to>
                                    </p:set>
                                    <p:anim calcmode="lin" valueType="num">
                                      <p:cBhvr additive="base">
                                        <p:cTn id="31" dur="500" fill="hold"/>
                                        <p:tgtEl>
                                          <p:spTgt spid="731142"/>
                                        </p:tgtEl>
                                        <p:attrNameLst>
                                          <p:attrName>ppt_x</p:attrName>
                                        </p:attrNameLst>
                                      </p:cBhvr>
                                      <p:tavLst>
                                        <p:tav tm="0">
                                          <p:val>
                                            <p:strVal val="1+#ppt_w/2"/>
                                          </p:val>
                                        </p:tav>
                                        <p:tav tm="100000">
                                          <p:val>
                                            <p:strVal val="#ppt_x"/>
                                          </p:val>
                                        </p:tav>
                                      </p:tavLst>
                                    </p:anim>
                                    <p:anim calcmode="lin" valueType="num">
                                      <p:cBhvr additive="base">
                                        <p:cTn id="32" dur="500" fill="hold"/>
                                        <p:tgtEl>
                                          <p:spTgt spid="731142"/>
                                        </p:tgtEl>
                                        <p:attrNameLst>
                                          <p:attrName>ppt_y</p:attrName>
                                        </p:attrNameLst>
                                      </p:cBhvr>
                                      <p:tavLst>
                                        <p:tav tm="0">
                                          <p:val>
                                            <p:strVal val="#ppt_y"/>
                                          </p:val>
                                        </p:tav>
                                        <p:tav tm="100000">
                                          <p:val>
                                            <p:strVal val="#ppt_y"/>
                                          </p:val>
                                        </p:tav>
                                      </p:tavLst>
                                    </p:anim>
                                  </p:childTnLst>
                                </p:cTn>
                              </p:par>
                            </p:childTnLst>
                          </p:cTn>
                        </p:par>
                        <p:par>
                          <p:cTn id="33" fill="hold">
                            <p:stCondLst>
                              <p:cond delay="4500"/>
                            </p:stCondLst>
                            <p:childTnLst>
                              <p:par>
                                <p:cTn id="34" presetID="10" presetClass="entr" presetSubtype="0" fill="hold" nodeType="afterEffect">
                                  <p:stCondLst>
                                    <p:cond delay="0"/>
                                  </p:stCondLst>
                                  <p:childTnLst>
                                    <p:set>
                                      <p:cBhvr>
                                        <p:cTn id="35" dur="1" fill="hold">
                                          <p:stCondLst>
                                            <p:cond delay="0"/>
                                          </p:stCondLst>
                                        </p:cTn>
                                        <p:tgtEl>
                                          <p:spTgt spid="731141"/>
                                        </p:tgtEl>
                                        <p:attrNameLst>
                                          <p:attrName>style.visibility</p:attrName>
                                        </p:attrNameLst>
                                      </p:cBhvr>
                                      <p:to>
                                        <p:strVal val="visible"/>
                                      </p:to>
                                    </p:set>
                                    <p:animEffect transition="in" filter="fade">
                                      <p:cBhvr>
                                        <p:cTn id="36" dur="2000"/>
                                        <p:tgtEl>
                                          <p:spTgt spid="731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1139" grpId="0" build="p" advAuto="0"/>
      <p:bldP spid="7311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4" name="Rectangle 2"/>
          <p:cNvSpPr>
            <a:spLocks noGrp="1" noChangeArrowheads="1"/>
          </p:cNvSpPr>
          <p:nvPr>
            <p:ph type="title"/>
          </p:nvPr>
        </p:nvSpPr>
        <p:spPr/>
        <p:txBody>
          <a:bodyPr/>
          <a:lstStyle/>
          <a:p>
            <a:pPr eaLnBrk="1" hangingPunct="1">
              <a:defRPr/>
            </a:pPr>
            <a:r>
              <a:rPr lang="hu-HU" smtClean="0"/>
              <a:t>Újdonság a MoReq2-ben</a:t>
            </a:r>
          </a:p>
        </p:txBody>
      </p:sp>
      <p:sp>
        <p:nvSpPr>
          <p:cNvPr id="22531" name="Rectangle 3"/>
          <p:cNvSpPr>
            <a:spLocks noGrp="1" noChangeArrowheads="1"/>
          </p:cNvSpPr>
          <p:nvPr>
            <p:ph type="body" idx="1"/>
          </p:nvPr>
        </p:nvSpPr>
        <p:spPr>
          <a:xfrm>
            <a:off x="684213" y="1700213"/>
            <a:ext cx="7920037" cy="1031875"/>
          </a:xfrm>
        </p:spPr>
        <p:txBody>
          <a:bodyPr/>
          <a:lstStyle/>
          <a:p>
            <a:pPr eaLnBrk="1" hangingPunct="1"/>
            <a:r>
              <a:rPr lang="hu-HU" smtClean="0"/>
              <a:t>Kiemelt iratok (vital records)</a:t>
            </a:r>
          </a:p>
          <a:p>
            <a:pPr eaLnBrk="1" hangingPunct="1"/>
            <a:r>
              <a:rPr lang="hu-HU" smtClean="0"/>
              <a:t>Hiteles iratok (authoritative records)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1618" name="Rectangle 2"/>
          <p:cNvSpPr>
            <a:spLocks noGrp="1" noChangeArrowheads="1"/>
          </p:cNvSpPr>
          <p:nvPr>
            <p:ph type="title"/>
          </p:nvPr>
        </p:nvSpPr>
        <p:spPr/>
        <p:txBody>
          <a:bodyPr/>
          <a:lstStyle/>
          <a:p>
            <a:pPr eaLnBrk="1" hangingPunct="1">
              <a:defRPr/>
            </a:pPr>
            <a:r>
              <a:rPr lang="hu-HU" sz="3200" smtClean="0"/>
              <a:t>Megőrzés és megsemmisítés</a:t>
            </a:r>
          </a:p>
        </p:txBody>
      </p:sp>
      <p:sp>
        <p:nvSpPr>
          <p:cNvPr id="751619" name="Rectangle 3"/>
          <p:cNvSpPr>
            <a:spLocks noGrp="1" noChangeArrowheads="1"/>
          </p:cNvSpPr>
          <p:nvPr>
            <p:ph type="body" idx="1"/>
          </p:nvPr>
        </p:nvSpPr>
        <p:spPr>
          <a:xfrm>
            <a:off x="1751013" y="1733550"/>
            <a:ext cx="7208837" cy="1223963"/>
          </a:xfrm>
        </p:spPr>
        <p:txBody>
          <a:bodyPr/>
          <a:lstStyle/>
          <a:p>
            <a:pPr eaLnBrk="1" hangingPunct="1">
              <a:lnSpc>
                <a:spcPct val="90000"/>
              </a:lnSpc>
            </a:pPr>
            <a:r>
              <a:rPr lang="hu-HU" sz="2400" smtClean="0"/>
              <a:t>Felülvizsgálat</a:t>
            </a:r>
          </a:p>
          <a:p>
            <a:pPr eaLnBrk="1" hangingPunct="1">
              <a:lnSpc>
                <a:spcPct val="90000"/>
              </a:lnSpc>
            </a:pPr>
            <a:r>
              <a:rPr lang="hu-HU" sz="2400" smtClean="0"/>
              <a:t>Megőrzési idő</a:t>
            </a:r>
          </a:p>
          <a:p>
            <a:pPr eaLnBrk="1" hangingPunct="1">
              <a:lnSpc>
                <a:spcPct val="90000"/>
              </a:lnSpc>
            </a:pPr>
            <a:r>
              <a:rPr lang="hu-HU" sz="2400" smtClean="0"/>
              <a:t>Az átadás, exportálás és megsemmisítés</a:t>
            </a:r>
          </a:p>
        </p:txBody>
      </p:sp>
      <p:pic>
        <p:nvPicPr>
          <p:cNvPr id="751620" name="Picture 4" descr="címer_kicsi"/>
          <p:cNvPicPr>
            <a:picLocks noChangeAspect="1" noChangeArrowheads="1"/>
          </p:cNvPicPr>
          <p:nvPr/>
        </p:nvPicPr>
        <p:blipFill>
          <a:blip r:embed="rId2" cstate="print"/>
          <a:srcRect/>
          <a:stretch>
            <a:fillRect/>
          </a:stretch>
        </p:blipFill>
        <p:spPr bwMode="auto">
          <a:xfrm>
            <a:off x="627063" y="1484313"/>
            <a:ext cx="779462" cy="1657350"/>
          </a:xfrm>
          <a:prstGeom prst="rect">
            <a:avLst/>
          </a:prstGeom>
          <a:noFill/>
          <a:ln w="9525">
            <a:noFill/>
            <a:miter lim="800000"/>
            <a:headEnd/>
            <a:tailEnd/>
          </a:ln>
        </p:spPr>
      </p:pic>
      <p:pic>
        <p:nvPicPr>
          <p:cNvPr id="751621" name="Picture 5" descr="moreq_small"/>
          <p:cNvPicPr>
            <a:picLocks noChangeAspect="1" noChangeArrowheads="1"/>
          </p:cNvPicPr>
          <p:nvPr/>
        </p:nvPicPr>
        <p:blipFill>
          <a:blip r:embed="rId3" cstate="print"/>
          <a:srcRect/>
          <a:stretch>
            <a:fillRect/>
          </a:stretch>
        </p:blipFill>
        <p:spPr bwMode="auto">
          <a:xfrm>
            <a:off x="219075" y="4349750"/>
            <a:ext cx="1544638" cy="1004888"/>
          </a:xfrm>
          <a:prstGeom prst="rect">
            <a:avLst/>
          </a:prstGeom>
          <a:noFill/>
          <a:ln w="9525">
            <a:noFill/>
            <a:miter lim="800000"/>
            <a:headEnd/>
            <a:tailEnd/>
          </a:ln>
        </p:spPr>
      </p:pic>
      <p:sp>
        <p:nvSpPr>
          <p:cNvPr id="751622" name="Rectangle 6"/>
          <p:cNvSpPr>
            <a:spLocks noChangeArrowheads="1"/>
          </p:cNvSpPr>
          <p:nvPr/>
        </p:nvSpPr>
        <p:spPr bwMode="auto">
          <a:xfrm>
            <a:off x="1739900" y="4205288"/>
            <a:ext cx="7004050" cy="719137"/>
          </a:xfrm>
          <a:prstGeom prst="rect">
            <a:avLst/>
          </a:prstGeom>
          <a:noFill/>
          <a:ln w="9525">
            <a:noFill/>
            <a:miter lim="800000"/>
            <a:headEnd/>
            <a:tailEnd/>
          </a:ln>
        </p:spPr>
        <p:txBody>
          <a:bodyPr lIns="91424" tIns="45712" rIns="91424" bIns="45712"/>
          <a:lstStyle/>
          <a:p>
            <a:pPr marL="342900" indent="-342900">
              <a:spcBef>
                <a:spcPct val="20000"/>
              </a:spcBef>
              <a:buClr>
                <a:srgbClr val="C41F3A"/>
              </a:buClr>
              <a:buFont typeface="Wingdings" pitchFamily="2" charset="2"/>
              <a:buBlip>
                <a:blip r:embed="rId4"/>
              </a:buBlip>
            </a:pPr>
            <a:r>
              <a:rPr lang="hu-HU" sz="2400" b="0">
                <a:latin typeface="Century Schoolbook" pitchFamily="18" charset="0"/>
              </a:rPr>
              <a:t>Iratmegőrzési ütemterv</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Felülvizsgálat</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Áthelyezés, exportálás és megsemmisítés</a:t>
            </a:r>
          </a:p>
          <a:p>
            <a:pPr marL="342900" indent="-342900">
              <a:spcBef>
                <a:spcPct val="20000"/>
              </a:spcBef>
              <a:buClr>
                <a:srgbClr val="C41F3A"/>
              </a:buClr>
              <a:buFont typeface="Wingdings" pitchFamily="2" charset="2"/>
              <a:buBlip>
                <a:blip r:embed="rId4"/>
              </a:buBlip>
            </a:pPr>
            <a:endParaRPr lang="hu-HU" sz="2400" b="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51619">
                                            <p:txEl>
                                              <p:pRg st="0" end="0"/>
                                            </p:txEl>
                                          </p:spTgt>
                                        </p:tgtEl>
                                        <p:attrNameLst>
                                          <p:attrName>style.visibility</p:attrName>
                                        </p:attrNameLst>
                                      </p:cBhvr>
                                      <p:to>
                                        <p:strVal val="visible"/>
                                      </p:to>
                                    </p:set>
                                    <p:anim calcmode="lin" valueType="num">
                                      <p:cBhvr additive="base">
                                        <p:cTn id="7" dur="500" fill="hold"/>
                                        <p:tgtEl>
                                          <p:spTgt spid="7516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1619">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751619">
                                            <p:txEl>
                                              <p:pRg st="1" end="1"/>
                                            </p:txEl>
                                          </p:spTgt>
                                        </p:tgtEl>
                                        <p:attrNameLst>
                                          <p:attrName>style.visibility</p:attrName>
                                        </p:attrNameLst>
                                      </p:cBhvr>
                                      <p:to>
                                        <p:strVal val="visible"/>
                                      </p:to>
                                    </p:set>
                                    <p:anim calcmode="lin" valueType="num">
                                      <p:cBhvr additive="base">
                                        <p:cTn id="12" dur="500" fill="hold"/>
                                        <p:tgtEl>
                                          <p:spTgt spid="751619">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751619">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751620"/>
                                        </p:tgtEl>
                                        <p:attrNameLst>
                                          <p:attrName>style.visibility</p:attrName>
                                        </p:attrNameLst>
                                      </p:cBhvr>
                                      <p:to>
                                        <p:strVal val="visible"/>
                                      </p:to>
                                    </p:set>
                                    <p:animEffect transition="in" filter="fade">
                                      <p:cBhvr>
                                        <p:cTn id="17" dur="2000"/>
                                        <p:tgtEl>
                                          <p:spTgt spid="751620"/>
                                        </p:tgtEl>
                                      </p:cBhvr>
                                    </p:animEffect>
                                  </p:childTnLst>
                                </p:cTn>
                              </p:par>
                            </p:childTnLst>
                          </p:cTn>
                        </p:par>
                        <p:par>
                          <p:cTn id="18" fill="hold">
                            <p:stCondLst>
                              <p:cond delay="3000"/>
                            </p:stCondLst>
                            <p:childTnLst>
                              <p:par>
                                <p:cTn id="19" presetID="2" presetClass="entr" presetSubtype="2" fill="hold" grpId="0" nodeType="afterEffect">
                                  <p:stCondLst>
                                    <p:cond delay="0"/>
                                  </p:stCondLst>
                                  <p:childTnLst>
                                    <p:set>
                                      <p:cBhvr>
                                        <p:cTn id="20" dur="1" fill="hold">
                                          <p:stCondLst>
                                            <p:cond delay="0"/>
                                          </p:stCondLst>
                                        </p:cTn>
                                        <p:tgtEl>
                                          <p:spTgt spid="751622"/>
                                        </p:tgtEl>
                                        <p:attrNameLst>
                                          <p:attrName>style.visibility</p:attrName>
                                        </p:attrNameLst>
                                      </p:cBhvr>
                                      <p:to>
                                        <p:strVal val="visible"/>
                                      </p:to>
                                    </p:set>
                                    <p:anim calcmode="lin" valueType="num">
                                      <p:cBhvr additive="base">
                                        <p:cTn id="21" dur="500" fill="hold"/>
                                        <p:tgtEl>
                                          <p:spTgt spid="751622"/>
                                        </p:tgtEl>
                                        <p:attrNameLst>
                                          <p:attrName>ppt_x</p:attrName>
                                        </p:attrNameLst>
                                      </p:cBhvr>
                                      <p:tavLst>
                                        <p:tav tm="0">
                                          <p:val>
                                            <p:strVal val="1+#ppt_w/2"/>
                                          </p:val>
                                        </p:tav>
                                        <p:tav tm="100000">
                                          <p:val>
                                            <p:strVal val="#ppt_x"/>
                                          </p:val>
                                        </p:tav>
                                      </p:tavLst>
                                    </p:anim>
                                    <p:anim calcmode="lin" valueType="num">
                                      <p:cBhvr additive="base">
                                        <p:cTn id="22" dur="500" fill="hold"/>
                                        <p:tgtEl>
                                          <p:spTgt spid="751622"/>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10" presetClass="entr" presetSubtype="0" fill="hold" nodeType="afterEffect">
                                  <p:stCondLst>
                                    <p:cond delay="0"/>
                                  </p:stCondLst>
                                  <p:childTnLst>
                                    <p:set>
                                      <p:cBhvr>
                                        <p:cTn id="25" dur="1" fill="hold">
                                          <p:stCondLst>
                                            <p:cond delay="0"/>
                                          </p:stCondLst>
                                        </p:cTn>
                                        <p:tgtEl>
                                          <p:spTgt spid="751621"/>
                                        </p:tgtEl>
                                        <p:attrNameLst>
                                          <p:attrName>style.visibility</p:attrName>
                                        </p:attrNameLst>
                                      </p:cBhvr>
                                      <p:to>
                                        <p:strVal val="visible"/>
                                      </p:to>
                                    </p:set>
                                    <p:animEffect transition="in" filter="fade">
                                      <p:cBhvr>
                                        <p:cTn id="26" dur="2000"/>
                                        <p:tgtEl>
                                          <p:spTgt spid="751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1619" grpId="0" build="p" advAuto="0"/>
      <p:bldP spid="75162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2642" name="Rectangle 2"/>
          <p:cNvSpPr>
            <a:spLocks noGrp="1" noChangeArrowheads="1"/>
          </p:cNvSpPr>
          <p:nvPr>
            <p:ph type="title"/>
          </p:nvPr>
        </p:nvSpPr>
        <p:spPr/>
        <p:txBody>
          <a:bodyPr/>
          <a:lstStyle/>
          <a:p>
            <a:pPr eaLnBrk="1" hangingPunct="1">
              <a:defRPr/>
            </a:pPr>
            <a:r>
              <a:rPr lang="hu-HU" smtClean="0"/>
              <a:t>Megőrzés és megsemmisítés</a:t>
            </a:r>
          </a:p>
        </p:txBody>
      </p:sp>
      <p:sp>
        <p:nvSpPr>
          <p:cNvPr id="752643" name="Rectangle 3"/>
          <p:cNvSpPr>
            <a:spLocks noGrp="1" noChangeArrowheads="1"/>
          </p:cNvSpPr>
          <p:nvPr>
            <p:ph type="body" idx="1"/>
          </p:nvPr>
        </p:nvSpPr>
        <p:spPr>
          <a:xfrm>
            <a:off x="1751013" y="1733550"/>
            <a:ext cx="7208837" cy="1223963"/>
          </a:xfrm>
        </p:spPr>
        <p:txBody>
          <a:bodyPr/>
          <a:lstStyle/>
          <a:p>
            <a:pPr eaLnBrk="1" hangingPunct="1">
              <a:lnSpc>
                <a:spcPct val="90000"/>
              </a:lnSpc>
            </a:pPr>
            <a:r>
              <a:rPr lang="hu-HU" sz="2400" smtClean="0"/>
              <a:t>Felülvizsgálat</a:t>
            </a:r>
          </a:p>
          <a:p>
            <a:pPr eaLnBrk="1" hangingPunct="1">
              <a:lnSpc>
                <a:spcPct val="90000"/>
              </a:lnSpc>
            </a:pPr>
            <a:r>
              <a:rPr lang="hu-HU" sz="2400" smtClean="0"/>
              <a:t>Megőrzési idő</a:t>
            </a:r>
          </a:p>
          <a:p>
            <a:pPr eaLnBrk="1" hangingPunct="1">
              <a:lnSpc>
                <a:spcPct val="90000"/>
              </a:lnSpc>
            </a:pPr>
            <a:r>
              <a:rPr lang="hu-HU" sz="2400" smtClean="0"/>
              <a:t>Az átadás, exportálás és megsemmisítés</a:t>
            </a:r>
          </a:p>
        </p:txBody>
      </p:sp>
      <p:pic>
        <p:nvPicPr>
          <p:cNvPr id="752644" name="Picture 4" descr="címer_kicsi"/>
          <p:cNvPicPr>
            <a:picLocks noChangeAspect="1" noChangeArrowheads="1"/>
          </p:cNvPicPr>
          <p:nvPr/>
        </p:nvPicPr>
        <p:blipFill>
          <a:blip r:embed="rId2" cstate="print"/>
          <a:srcRect/>
          <a:stretch>
            <a:fillRect/>
          </a:stretch>
        </p:blipFill>
        <p:spPr bwMode="auto">
          <a:xfrm>
            <a:off x="627063" y="1484313"/>
            <a:ext cx="779462" cy="1657350"/>
          </a:xfrm>
          <a:prstGeom prst="rect">
            <a:avLst/>
          </a:prstGeom>
          <a:noFill/>
          <a:ln w="9525">
            <a:noFill/>
            <a:miter lim="800000"/>
            <a:headEnd/>
            <a:tailEnd/>
          </a:ln>
        </p:spPr>
      </p:pic>
      <p:pic>
        <p:nvPicPr>
          <p:cNvPr id="752645" name="Picture 5" descr="moreq_small"/>
          <p:cNvPicPr>
            <a:picLocks noChangeAspect="1" noChangeArrowheads="1"/>
          </p:cNvPicPr>
          <p:nvPr/>
        </p:nvPicPr>
        <p:blipFill>
          <a:blip r:embed="rId3" cstate="print"/>
          <a:srcRect/>
          <a:stretch>
            <a:fillRect/>
          </a:stretch>
        </p:blipFill>
        <p:spPr bwMode="auto">
          <a:xfrm>
            <a:off x="219075" y="4349750"/>
            <a:ext cx="1544638" cy="1004888"/>
          </a:xfrm>
          <a:prstGeom prst="rect">
            <a:avLst/>
          </a:prstGeom>
          <a:noFill/>
          <a:ln w="9525">
            <a:noFill/>
            <a:miter lim="800000"/>
            <a:headEnd/>
            <a:tailEnd/>
          </a:ln>
        </p:spPr>
      </p:pic>
      <p:sp>
        <p:nvSpPr>
          <p:cNvPr id="752646" name="Rectangle 6"/>
          <p:cNvSpPr>
            <a:spLocks noChangeArrowheads="1"/>
          </p:cNvSpPr>
          <p:nvPr/>
        </p:nvSpPr>
        <p:spPr bwMode="auto">
          <a:xfrm>
            <a:off x="1739900" y="4205288"/>
            <a:ext cx="7004050" cy="719137"/>
          </a:xfrm>
          <a:prstGeom prst="rect">
            <a:avLst/>
          </a:prstGeom>
          <a:noFill/>
          <a:ln w="9525">
            <a:noFill/>
            <a:miter lim="800000"/>
            <a:headEnd/>
            <a:tailEnd/>
          </a:ln>
        </p:spPr>
        <p:txBody>
          <a:bodyPr lIns="91424" tIns="45712" rIns="91424" bIns="45712"/>
          <a:lstStyle/>
          <a:p>
            <a:pPr marL="342900" indent="-342900">
              <a:spcBef>
                <a:spcPct val="20000"/>
              </a:spcBef>
              <a:buClr>
                <a:srgbClr val="C41F3A"/>
              </a:buClr>
              <a:buFont typeface="Wingdings" pitchFamily="2" charset="2"/>
              <a:buBlip>
                <a:blip r:embed="rId4"/>
              </a:buBlip>
            </a:pPr>
            <a:r>
              <a:rPr lang="hu-HU" sz="2400" b="0">
                <a:latin typeface="Century Schoolbook" pitchFamily="18" charset="0"/>
              </a:rPr>
              <a:t>Iratmegőrzési ütemterv</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Felülvizsgálat</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Áthelyezés, exportálás és megsemmisítés</a:t>
            </a:r>
          </a:p>
          <a:p>
            <a:pPr marL="342900" indent="-342900">
              <a:spcBef>
                <a:spcPct val="20000"/>
              </a:spcBef>
              <a:buClr>
                <a:srgbClr val="C41F3A"/>
              </a:buClr>
              <a:buFont typeface="Wingdings" pitchFamily="2" charset="2"/>
              <a:buBlip>
                <a:blip r:embed="rId4"/>
              </a:buBlip>
            </a:pPr>
            <a:endParaRPr lang="hu-HU" sz="2400" b="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52643">
                                            <p:txEl>
                                              <p:pRg st="0" end="0"/>
                                            </p:txEl>
                                          </p:spTgt>
                                        </p:tgtEl>
                                        <p:attrNameLst>
                                          <p:attrName>style.visibility</p:attrName>
                                        </p:attrNameLst>
                                      </p:cBhvr>
                                      <p:to>
                                        <p:strVal val="visible"/>
                                      </p:to>
                                    </p:set>
                                    <p:anim calcmode="lin" valueType="num">
                                      <p:cBhvr additive="base">
                                        <p:cTn id="7" dur="500" fill="hold"/>
                                        <p:tgtEl>
                                          <p:spTgt spid="7526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264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752643">
                                            <p:txEl>
                                              <p:pRg st="1" end="1"/>
                                            </p:txEl>
                                          </p:spTgt>
                                        </p:tgtEl>
                                        <p:attrNameLst>
                                          <p:attrName>style.visibility</p:attrName>
                                        </p:attrNameLst>
                                      </p:cBhvr>
                                      <p:to>
                                        <p:strVal val="visible"/>
                                      </p:to>
                                    </p:set>
                                    <p:anim calcmode="lin" valueType="num">
                                      <p:cBhvr additive="base">
                                        <p:cTn id="12" dur="500" fill="hold"/>
                                        <p:tgtEl>
                                          <p:spTgt spid="752643">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75264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752644"/>
                                        </p:tgtEl>
                                        <p:attrNameLst>
                                          <p:attrName>style.visibility</p:attrName>
                                        </p:attrNameLst>
                                      </p:cBhvr>
                                      <p:to>
                                        <p:strVal val="visible"/>
                                      </p:to>
                                    </p:set>
                                    <p:animEffect transition="in" filter="fade">
                                      <p:cBhvr>
                                        <p:cTn id="17" dur="2000"/>
                                        <p:tgtEl>
                                          <p:spTgt spid="752644"/>
                                        </p:tgtEl>
                                      </p:cBhvr>
                                    </p:animEffect>
                                  </p:childTnLst>
                                </p:cTn>
                              </p:par>
                            </p:childTnLst>
                          </p:cTn>
                        </p:par>
                        <p:par>
                          <p:cTn id="18" fill="hold">
                            <p:stCondLst>
                              <p:cond delay="3000"/>
                            </p:stCondLst>
                            <p:childTnLst>
                              <p:par>
                                <p:cTn id="19" presetID="2" presetClass="entr" presetSubtype="2" fill="hold" grpId="0" nodeType="afterEffect">
                                  <p:stCondLst>
                                    <p:cond delay="0"/>
                                  </p:stCondLst>
                                  <p:childTnLst>
                                    <p:set>
                                      <p:cBhvr>
                                        <p:cTn id="20" dur="1" fill="hold">
                                          <p:stCondLst>
                                            <p:cond delay="0"/>
                                          </p:stCondLst>
                                        </p:cTn>
                                        <p:tgtEl>
                                          <p:spTgt spid="752646"/>
                                        </p:tgtEl>
                                        <p:attrNameLst>
                                          <p:attrName>style.visibility</p:attrName>
                                        </p:attrNameLst>
                                      </p:cBhvr>
                                      <p:to>
                                        <p:strVal val="visible"/>
                                      </p:to>
                                    </p:set>
                                    <p:anim calcmode="lin" valueType="num">
                                      <p:cBhvr additive="base">
                                        <p:cTn id="21" dur="500" fill="hold"/>
                                        <p:tgtEl>
                                          <p:spTgt spid="752646"/>
                                        </p:tgtEl>
                                        <p:attrNameLst>
                                          <p:attrName>ppt_x</p:attrName>
                                        </p:attrNameLst>
                                      </p:cBhvr>
                                      <p:tavLst>
                                        <p:tav tm="0">
                                          <p:val>
                                            <p:strVal val="1+#ppt_w/2"/>
                                          </p:val>
                                        </p:tav>
                                        <p:tav tm="100000">
                                          <p:val>
                                            <p:strVal val="#ppt_x"/>
                                          </p:val>
                                        </p:tav>
                                      </p:tavLst>
                                    </p:anim>
                                    <p:anim calcmode="lin" valueType="num">
                                      <p:cBhvr additive="base">
                                        <p:cTn id="22" dur="500" fill="hold"/>
                                        <p:tgtEl>
                                          <p:spTgt spid="752646"/>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10" presetClass="entr" presetSubtype="0" fill="hold" nodeType="afterEffect">
                                  <p:stCondLst>
                                    <p:cond delay="0"/>
                                  </p:stCondLst>
                                  <p:childTnLst>
                                    <p:set>
                                      <p:cBhvr>
                                        <p:cTn id="25" dur="1" fill="hold">
                                          <p:stCondLst>
                                            <p:cond delay="0"/>
                                          </p:stCondLst>
                                        </p:cTn>
                                        <p:tgtEl>
                                          <p:spTgt spid="752645"/>
                                        </p:tgtEl>
                                        <p:attrNameLst>
                                          <p:attrName>style.visibility</p:attrName>
                                        </p:attrNameLst>
                                      </p:cBhvr>
                                      <p:to>
                                        <p:strVal val="visible"/>
                                      </p:to>
                                    </p:set>
                                    <p:animEffect transition="in" filter="fade">
                                      <p:cBhvr>
                                        <p:cTn id="26" dur="2000"/>
                                        <p:tgtEl>
                                          <p:spTgt spid="752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build="p" advAuto="0"/>
      <p:bldP spid="752646"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3666" name="Rectangle 2"/>
          <p:cNvSpPr>
            <a:spLocks noGrp="1" noChangeArrowheads="1"/>
          </p:cNvSpPr>
          <p:nvPr>
            <p:ph type="title"/>
          </p:nvPr>
        </p:nvSpPr>
        <p:spPr/>
        <p:txBody>
          <a:bodyPr/>
          <a:lstStyle/>
          <a:p>
            <a:pPr eaLnBrk="1" hangingPunct="1">
              <a:defRPr/>
            </a:pPr>
            <a:r>
              <a:rPr lang="hu-HU" sz="3200" smtClean="0"/>
              <a:t>Irattá minősítés (nyilvántartásba vétel)</a:t>
            </a:r>
          </a:p>
        </p:txBody>
      </p:sp>
      <p:sp>
        <p:nvSpPr>
          <p:cNvPr id="753667" name="Rectangle 3"/>
          <p:cNvSpPr>
            <a:spLocks noGrp="1" noChangeArrowheads="1"/>
          </p:cNvSpPr>
          <p:nvPr>
            <p:ph type="body" idx="1"/>
          </p:nvPr>
        </p:nvSpPr>
        <p:spPr>
          <a:xfrm>
            <a:off x="1751013" y="1733550"/>
            <a:ext cx="7208837" cy="420688"/>
          </a:xfrm>
        </p:spPr>
        <p:txBody>
          <a:bodyPr/>
          <a:lstStyle/>
          <a:p>
            <a:pPr eaLnBrk="1" hangingPunct="1">
              <a:lnSpc>
                <a:spcPct val="90000"/>
              </a:lnSpc>
            </a:pPr>
            <a:r>
              <a:rPr lang="hu-HU" sz="2400" smtClean="0"/>
              <a:t>Export-import</a:t>
            </a:r>
          </a:p>
        </p:txBody>
      </p:sp>
      <p:pic>
        <p:nvPicPr>
          <p:cNvPr id="753668" name="Picture 4" descr="címer_kicsi"/>
          <p:cNvPicPr>
            <a:picLocks noChangeAspect="1" noChangeArrowheads="1"/>
          </p:cNvPicPr>
          <p:nvPr/>
        </p:nvPicPr>
        <p:blipFill>
          <a:blip r:embed="rId2" cstate="print"/>
          <a:srcRect/>
          <a:stretch>
            <a:fillRect/>
          </a:stretch>
        </p:blipFill>
        <p:spPr bwMode="auto">
          <a:xfrm>
            <a:off x="627063" y="1484313"/>
            <a:ext cx="779462" cy="1657350"/>
          </a:xfrm>
          <a:prstGeom prst="rect">
            <a:avLst/>
          </a:prstGeom>
          <a:noFill/>
          <a:ln w="9525">
            <a:noFill/>
            <a:miter lim="800000"/>
            <a:headEnd/>
            <a:tailEnd/>
          </a:ln>
        </p:spPr>
      </p:pic>
      <p:pic>
        <p:nvPicPr>
          <p:cNvPr id="753669" name="Picture 5" descr="moreq_small"/>
          <p:cNvPicPr>
            <a:picLocks noChangeAspect="1" noChangeArrowheads="1"/>
          </p:cNvPicPr>
          <p:nvPr/>
        </p:nvPicPr>
        <p:blipFill>
          <a:blip r:embed="rId3" cstate="print"/>
          <a:srcRect/>
          <a:stretch>
            <a:fillRect/>
          </a:stretch>
        </p:blipFill>
        <p:spPr bwMode="auto">
          <a:xfrm>
            <a:off x="219075" y="4349750"/>
            <a:ext cx="1544638" cy="1004888"/>
          </a:xfrm>
          <a:prstGeom prst="rect">
            <a:avLst/>
          </a:prstGeom>
          <a:noFill/>
          <a:ln w="9525">
            <a:noFill/>
            <a:miter lim="800000"/>
            <a:headEnd/>
            <a:tailEnd/>
          </a:ln>
        </p:spPr>
      </p:pic>
      <p:sp>
        <p:nvSpPr>
          <p:cNvPr id="753670" name="Rectangle 6"/>
          <p:cNvSpPr>
            <a:spLocks noChangeArrowheads="1"/>
          </p:cNvSpPr>
          <p:nvPr/>
        </p:nvSpPr>
        <p:spPr bwMode="auto">
          <a:xfrm>
            <a:off x="1739900" y="4205288"/>
            <a:ext cx="7004050" cy="719137"/>
          </a:xfrm>
          <a:prstGeom prst="rect">
            <a:avLst/>
          </a:prstGeom>
          <a:noFill/>
          <a:ln w="9525">
            <a:noFill/>
            <a:miter lim="800000"/>
            <a:headEnd/>
            <a:tailEnd/>
          </a:ln>
        </p:spPr>
        <p:txBody>
          <a:bodyPr lIns="91424" tIns="45712" rIns="91424" bIns="45712"/>
          <a:lstStyle/>
          <a:p>
            <a:pPr marL="342900" indent="-342900">
              <a:spcBef>
                <a:spcPct val="20000"/>
              </a:spcBef>
              <a:buClr>
                <a:srgbClr val="C41F3A"/>
              </a:buClr>
              <a:buFont typeface="Wingdings" pitchFamily="2" charset="2"/>
              <a:buBlip>
                <a:blip r:embed="rId4"/>
              </a:buBlip>
            </a:pPr>
            <a:r>
              <a:rPr lang="hu-HU" sz="2400" b="0">
                <a:latin typeface="Century Schoolbook" pitchFamily="18" charset="0"/>
              </a:rPr>
              <a:t>Rögzítés</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Nagymennyiségű adat importálása</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Dokumentum formátumok kezelés</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E-mail kezelés</a:t>
            </a:r>
          </a:p>
          <a:p>
            <a:pPr marL="342900" indent="-342900">
              <a:spcBef>
                <a:spcPct val="20000"/>
              </a:spcBef>
              <a:buClr>
                <a:srgbClr val="C41F3A"/>
              </a:buClr>
              <a:buFont typeface="Wingdings" pitchFamily="2" charset="2"/>
              <a:buBlip>
                <a:blip r:embed="rId4"/>
              </a:buBlip>
            </a:pPr>
            <a:endParaRPr lang="hu-HU" sz="2400" b="0">
              <a:latin typeface="Century Schoolbook" pitchFamily="18" charset="0"/>
            </a:endParaRPr>
          </a:p>
          <a:p>
            <a:pPr marL="342900" indent="-342900">
              <a:spcBef>
                <a:spcPct val="20000"/>
              </a:spcBef>
              <a:buClr>
                <a:srgbClr val="C41F3A"/>
              </a:buClr>
              <a:buFont typeface="Wingdings" pitchFamily="2" charset="2"/>
              <a:buBlip>
                <a:blip r:embed="rId4"/>
              </a:buBlip>
            </a:pPr>
            <a:endParaRPr lang="hu-HU" sz="2400" b="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53667">
                                            <p:txEl>
                                              <p:pRg st="0" end="0"/>
                                            </p:txEl>
                                          </p:spTgt>
                                        </p:tgtEl>
                                        <p:attrNameLst>
                                          <p:attrName>style.visibility</p:attrName>
                                        </p:attrNameLst>
                                      </p:cBhvr>
                                      <p:to>
                                        <p:strVal val="visible"/>
                                      </p:to>
                                    </p:set>
                                    <p:anim calcmode="lin" valueType="num">
                                      <p:cBhvr additive="base">
                                        <p:cTn id="7" dur="500" fill="hold"/>
                                        <p:tgtEl>
                                          <p:spTgt spid="7536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366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753668"/>
                                        </p:tgtEl>
                                        <p:attrNameLst>
                                          <p:attrName>style.visibility</p:attrName>
                                        </p:attrNameLst>
                                      </p:cBhvr>
                                      <p:to>
                                        <p:strVal val="visible"/>
                                      </p:to>
                                    </p:set>
                                    <p:animEffect transition="in" filter="fade">
                                      <p:cBhvr>
                                        <p:cTn id="12" dur="2000"/>
                                        <p:tgtEl>
                                          <p:spTgt spid="753668"/>
                                        </p:tgtEl>
                                      </p:cBhvr>
                                    </p:animEffect>
                                  </p:childTnLst>
                                </p:cTn>
                              </p:par>
                            </p:childTnLst>
                          </p:cTn>
                        </p:par>
                        <p:par>
                          <p:cTn id="13" fill="hold">
                            <p:stCondLst>
                              <p:cond delay="2500"/>
                            </p:stCondLst>
                            <p:childTnLst>
                              <p:par>
                                <p:cTn id="14" presetID="2" presetClass="entr" presetSubtype="2" fill="hold" grpId="0" nodeType="afterEffect">
                                  <p:stCondLst>
                                    <p:cond delay="0"/>
                                  </p:stCondLst>
                                  <p:childTnLst>
                                    <p:set>
                                      <p:cBhvr>
                                        <p:cTn id="15" dur="1" fill="hold">
                                          <p:stCondLst>
                                            <p:cond delay="0"/>
                                          </p:stCondLst>
                                        </p:cTn>
                                        <p:tgtEl>
                                          <p:spTgt spid="753670"/>
                                        </p:tgtEl>
                                        <p:attrNameLst>
                                          <p:attrName>style.visibility</p:attrName>
                                        </p:attrNameLst>
                                      </p:cBhvr>
                                      <p:to>
                                        <p:strVal val="visible"/>
                                      </p:to>
                                    </p:set>
                                    <p:anim calcmode="lin" valueType="num">
                                      <p:cBhvr additive="base">
                                        <p:cTn id="16" dur="500" fill="hold"/>
                                        <p:tgtEl>
                                          <p:spTgt spid="753670"/>
                                        </p:tgtEl>
                                        <p:attrNameLst>
                                          <p:attrName>ppt_x</p:attrName>
                                        </p:attrNameLst>
                                      </p:cBhvr>
                                      <p:tavLst>
                                        <p:tav tm="0">
                                          <p:val>
                                            <p:strVal val="1+#ppt_w/2"/>
                                          </p:val>
                                        </p:tav>
                                        <p:tav tm="100000">
                                          <p:val>
                                            <p:strVal val="#ppt_x"/>
                                          </p:val>
                                        </p:tav>
                                      </p:tavLst>
                                    </p:anim>
                                    <p:anim calcmode="lin" valueType="num">
                                      <p:cBhvr additive="base">
                                        <p:cTn id="17" dur="500" fill="hold"/>
                                        <p:tgtEl>
                                          <p:spTgt spid="753670"/>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10" presetClass="entr" presetSubtype="0" fill="hold" nodeType="afterEffect">
                                  <p:stCondLst>
                                    <p:cond delay="0"/>
                                  </p:stCondLst>
                                  <p:childTnLst>
                                    <p:set>
                                      <p:cBhvr>
                                        <p:cTn id="20" dur="1" fill="hold">
                                          <p:stCondLst>
                                            <p:cond delay="0"/>
                                          </p:stCondLst>
                                        </p:cTn>
                                        <p:tgtEl>
                                          <p:spTgt spid="753669"/>
                                        </p:tgtEl>
                                        <p:attrNameLst>
                                          <p:attrName>style.visibility</p:attrName>
                                        </p:attrNameLst>
                                      </p:cBhvr>
                                      <p:to>
                                        <p:strVal val="visible"/>
                                      </p:to>
                                    </p:set>
                                    <p:animEffect transition="in" filter="fade">
                                      <p:cBhvr>
                                        <p:cTn id="21" dur="2000"/>
                                        <p:tgtEl>
                                          <p:spTgt spid="7536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7" grpId="0" build="p" advAuto="0"/>
      <p:bldP spid="753670"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2946" name="Rectangle 2"/>
          <p:cNvSpPr>
            <a:spLocks noGrp="1" noChangeArrowheads="1"/>
          </p:cNvSpPr>
          <p:nvPr>
            <p:ph type="title"/>
          </p:nvPr>
        </p:nvSpPr>
        <p:spPr/>
        <p:txBody>
          <a:bodyPr/>
          <a:lstStyle/>
          <a:p>
            <a:pPr eaLnBrk="1" hangingPunct="1">
              <a:defRPr/>
            </a:pPr>
            <a:r>
              <a:rPr lang="hu-HU" sz="3200" dirty="0" smtClean="0"/>
              <a:t>KEIR és </a:t>
            </a:r>
            <a:r>
              <a:rPr lang="hu-HU" sz="3200" dirty="0" err="1" smtClean="0"/>
              <a:t>MoReq</a:t>
            </a:r>
            <a:endParaRPr lang="hu-HU" sz="3200" dirty="0" smtClean="0"/>
          </a:p>
        </p:txBody>
      </p:sp>
      <p:sp>
        <p:nvSpPr>
          <p:cNvPr id="722947" name="Rectangle 3"/>
          <p:cNvSpPr>
            <a:spLocks noGrp="1" noChangeArrowheads="1"/>
          </p:cNvSpPr>
          <p:nvPr>
            <p:ph type="body" idx="1"/>
          </p:nvPr>
        </p:nvSpPr>
        <p:spPr>
          <a:xfrm>
            <a:off x="1751013" y="1733550"/>
            <a:ext cx="7208837" cy="3013075"/>
          </a:xfrm>
        </p:spPr>
        <p:txBody>
          <a:bodyPr/>
          <a:lstStyle/>
          <a:p>
            <a:pPr eaLnBrk="1" hangingPunct="1">
              <a:lnSpc>
                <a:spcPct val="90000"/>
              </a:lnSpc>
            </a:pPr>
            <a:r>
              <a:rPr lang="hu-HU" sz="2400" smtClean="0"/>
              <a:t>Közigazgatási szervek iratkezelésének egységesítése és korszerűsítése Magyarországon </a:t>
            </a:r>
            <a:br>
              <a:rPr lang="hu-HU" sz="2400" smtClean="0"/>
            </a:br>
            <a:r>
              <a:rPr lang="hu-HU" sz="2400" smtClean="0"/>
              <a:t>(2003-2005)</a:t>
            </a:r>
          </a:p>
          <a:p>
            <a:pPr eaLnBrk="1" hangingPunct="1">
              <a:lnSpc>
                <a:spcPct val="90000"/>
              </a:lnSpc>
            </a:pPr>
            <a:endParaRPr lang="hu-HU" sz="2400" smtClean="0"/>
          </a:p>
          <a:p>
            <a:pPr eaLnBrk="1" hangingPunct="1">
              <a:lnSpc>
                <a:spcPct val="90000"/>
              </a:lnSpc>
            </a:pPr>
            <a:endParaRPr lang="hu-HU" sz="2400" smtClean="0"/>
          </a:p>
          <a:p>
            <a:pPr eaLnBrk="1" hangingPunct="1">
              <a:lnSpc>
                <a:spcPct val="90000"/>
              </a:lnSpc>
            </a:pPr>
            <a:endParaRPr lang="hu-HU" sz="2400" smtClean="0"/>
          </a:p>
          <a:p>
            <a:pPr lvl="1" eaLnBrk="1" hangingPunct="1">
              <a:lnSpc>
                <a:spcPct val="90000"/>
              </a:lnSpc>
            </a:pPr>
            <a:endParaRPr lang="hu-HU" smtClean="0"/>
          </a:p>
        </p:txBody>
      </p:sp>
      <p:pic>
        <p:nvPicPr>
          <p:cNvPr id="722948" name="Picture 4" descr="címer_kicsi"/>
          <p:cNvPicPr>
            <a:picLocks noChangeAspect="1" noChangeArrowheads="1"/>
          </p:cNvPicPr>
          <p:nvPr/>
        </p:nvPicPr>
        <p:blipFill>
          <a:blip r:embed="rId2" cstate="print"/>
          <a:srcRect/>
          <a:stretch>
            <a:fillRect/>
          </a:stretch>
        </p:blipFill>
        <p:spPr bwMode="auto">
          <a:xfrm>
            <a:off x="627063" y="1484313"/>
            <a:ext cx="779462" cy="1657350"/>
          </a:xfrm>
          <a:prstGeom prst="rect">
            <a:avLst/>
          </a:prstGeom>
          <a:noFill/>
          <a:ln w="9525">
            <a:noFill/>
            <a:miter lim="800000"/>
            <a:headEnd/>
            <a:tailEnd/>
          </a:ln>
        </p:spPr>
      </p:pic>
      <p:pic>
        <p:nvPicPr>
          <p:cNvPr id="722949" name="Picture 5" descr="moreq_small"/>
          <p:cNvPicPr>
            <a:picLocks noChangeAspect="1" noChangeArrowheads="1"/>
          </p:cNvPicPr>
          <p:nvPr/>
        </p:nvPicPr>
        <p:blipFill>
          <a:blip r:embed="rId3" cstate="print"/>
          <a:srcRect/>
          <a:stretch>
            <a:fillRect/>
          </a:stretch>
        </p:blipFill>
        <p:spPr bwMode="auto">
          <a:xfrm>
            <a:off x="233363" y="4159250"/>
            <a:ext cx="1544637" cy="1004888"/>
          </a:xfrm>
          <a:prstGeom prst="rect">
            <a:avLst/>
          </a:prstGeom>
          <a:noFill/>
          <a:ln w="9525">
            <a:noFill/>
            <a:miter lim="800000"/>
            <a:headEnd/>
            <a:tailEnd/>
          </a:ln>
        </p:spPr>
      </p:pic>
      <p:sp>
        <p:nvSpPr>
          <p:cNvPr id="722950" name="Rectangle 6"/>
          <p:cNvSpPr>
            <a:spLocks noChangeArrowheads="1"/>
          </p:cNvSpPr>
          <p:nvPr/>
        </p:nvSpPr>
        <p:spPr bwMode="auto">
          <a:xfrm>
            <a:off x="1800225" y="4032250"/>
            <a:ext cx="7004050" cy="719138"/>
          </a:xfrm>
          <a:prstGeom prst="rect">
            <a:avLst/>
          </a:prstGeom>
          <a:noFill/>
          <a:ln w="9525">
            <a:noFill/>
            <a:miter lim="800000"/>
            <a:headEnd/>
            <a:tailEnd/>
          </a:ln>
        </p:spPr>
        <p:txBody>
          <a:bodyPr lIns="91424" tIns="45712" rIns="91424" bIns="45712"/>
          <a:lstStyle/>
          <a:p>
            <a:pPr marL="342900" indent="-342900">
              <a:spcBef>
                <a:spcPct val="20000"/>
              </a:spcBef>
              <a:buClr>
                <a:srgbClr val="C41F3A"/>
              </a:buClr>
              <a:buFont typeface="Wingdings" pitchFamily="2" charset="2"/>
              <a:buBlip>
                <a:blip r:embed="rId4"/>
              </a:buBlip>
            </a:pPr>
            <a:r>
              <a:rPr lang="hu-HU" sz="2400" b="0">
                <a:latin typeface="Century Schoolbook" pitchFamily="18" charset="0"/>
              </a:rPr>
              <a:t>Közigazgatási szervek iratkezelésének egységesítése és korszerűsítése az Európai Unióban</a:t>
            </a:r>
            <a:br>
              <a:rPr lang="hu-HU" sz="2400" b="0">
                <a:latin typeface="Century Schoolbook" pitchFamily="18" charset="0"/>
              </a:rPr>
            </a:br>
            <a:r>
              <a:rPr lang="hu-HU" sz="2400" b="0">
                <a:latin typeface="Century Schoolbook" pitchFamily="18" charset="0"/>
              </a:rPr>
              <a:t>(1999-2001)</a:t>
            </a:r>
          </a:p>
          <a:p>
            <a:pPr marL="342900" indent="-342900">
              <a:spcBef>
                <a:spcPct val="20000"/>
              </a:spcBef>
              <a:buClr>
                <a:srgbClr val="C41F3A"/>
              </a:buClr>
              <a:buFont typeface="Wingdings" pitchFamily="2" charset="2"/>
              <a:buBlip>
                <a:blip r:embed="rId4"/>
              </a:buBlip>
            </a:pPr>
            <a:endParaRPr lang="hu-HU" sz="2400" b="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22947">
                                            <p:txEl>
                                              <p:pRg st="0" end="0"/>
                                            </p:txEl>
                                          </p:spTgt>
                                        </p:tgtEl>
                                        <p:attrNameLst>
                                          <p:attrName>style.visibility</p:attrName>
                                        </p:attrNameLst>
                                      </p:cBhvr>
                                      <p:to>
                                        <p:strVal val="visible"/>
                                      </p:to>
                                    </p:set>
                                    <p:anim calcmode="lin" valueType="num">
                                      <p:cBhvr additive="base">
                                        <p:cTn id="7" dur="500" fill="hold"/>
                                        <p:tgtEl>
                                          <p:spTgt spid="7229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2294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722948"/>
                                        </p:tgtEl>
                                        <p:attrNameLst>
                                          <p:attrName>style.visibility</p:attrName>
                                        </p:attrNameLst>
                                      </p:cBhvr>
                                      <p:to>
                                        <p:strVal val="visible"/>
                                      </p:to>
                                    </p:set>
                                    <p:animEffect transition="in" filter="fade">
                                      <p:cBhvr>
                                        <p:cTn id="12" dur="2000"/>
                                        <p:tgtEl>
                                          <p:spTgt spid="722948"/>
                                        </p:tgtEl>
                                      </p:cBhvr>
                                    </p:animEffect>
                                  </p:childTnLst>
                                </p:cTn>
                              </p:par>
                            </p:childTnLst>
                          </p:cTn>
                        </p:par>
                        <p:par>
                          <p:cTn id="13" fill="hold">
                            <p:stCondLst>
                              <p:cond delay="2500"/>
                            </p:stCondLst>
                            <p:childTnLst>
                              <p:par>
                                <p:cTn id="14" presetID="2" presetClass="entr" presetSubtype="2" fill="hold" grpId="0" nodeType="afterEffect">
                                  <p:stCondLst>
                                    <p:cond delay="0"/>
                                  </p:stCondLst>
                                  <p:childTnLst>
                                    <p:set>
                                      <p:cBhvr>
                                        <p:cTn id="15" dur="1" fill="hold">
                                          <p:stCondLst>
                                            <p:cond delay="0"/>
                                          </p:stCondLst>
                                        </p:cTn>
                                        <p:tgtEl>
                                          <p:spTgt spid="722950"/>
                                        </p:tgtEl>
                                        <p:attrNameLst>
                                          <p:attrName>style.visibility</p:attrName>
                                        </p:attrNameLst>
                                      </p:cBhvr>
                                      <p:to>
                                        <p:strVal val="visible"/>
                                      </p:to>
                                    </p:set>
                                    <p:anim calcmode="lin" valueType="num">
                                      <p:cBhvr additive="base">
                                        <p:cTn id="16" dur="500" fill="hold"/>
                                        <p:tgtEl>
                                          <p:spTgt spid="722950"/>
                                        </p:tgtEl>
                                        <p:attrNameLst>
                                          <p:attrName>ppt_x</p:attrName>
                                        </p:attrNameLst>
                                      </p:cBhvr>
                                      <p:tavLst>
                                        <p:tav tm="0">
                                          <p:val>
                                            <p:strVal val="1+#ppt_w/2"/>
                                          </p:val>
                                        </p:tav>
                                        <p:tav tm="100000">
                                          <p:val>
                                            <p:strVal val="#ppt_x"/>
                                          </p:val>
                                        </p:tav>
                                      </p:tavLst>
                                    </p:anim>
                                    <p:anim calcmode="lin" valueType="num">
                                      <p:cBhvr additive="base">
                                        <p:cTn id="17" dur="500" fill="hold"/>
                                        <p:tgtEl>
                                          <p:spTgt spid="722950"/>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10" presetClass="entr" presetSubtype="0" fill="hold" nodeType="afterEffect">
                                  <p:stCondLst>
                                    <p:cond delay="0"/>
                                  </p:stCondLst>
                                  <p:childTnLst>
                                    <p:set>
                                      <p:cBhvr>
                                        <p:cTn id="20" dur="1" fill="hold">
                                          <p:stCondLst>
                                            <p:cond delay="0"/>
                                          </p:stCondLst>
                                        </p:cTn>
                                        <p:tgtEl>
                                          <p:spTgt spid="722949"/>
                                        </p:tgtEl>
                                        <p:attrNameLst>
                                          <p:attrName>style.visibility</p:attrName>
                                        </p:attrNameLst>
                                      </p:cBhvr>
                                      <p:to>
                                        <p:strVal val="visible"/>
                                      </p:to>
                                    </p:set>
                                    <p:animEffect transition="in" filter="fade">
                                      <p:cBhvr>
                                        <p:cTn id="21" dur="2000"/>
                                        <p:tgtEl>
                                          <p:spTgt spid="722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2947" grpId="0" build="p" advAuto="0"/>
      <p:bldP spid="7229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Rectangle 2"/>
          <p:cNvSpPr>
            <a:spLocks noGrp="1" noChangeArrowheads="1"/>
          </p:cNvSpPr>
          <p:nvPr>
            <p:ph type="title"/>
          </p:nvPr>
        </p:nvSpPr>
        <p:spPr/>
        <p:txBody>
          <a:bodyPr/>
          <a:lstStyle/>
          <a:p>
            <a:pPr eaLnBrk="1" hangingPunct="1">
              <a:defRPr/>
            </a:pPr>
            <a:r>
              <a:rPr lang="hu-HU" smtClean="0"/>
              <a:t>Újdonság a MoReq2-ben</a:t>
            </a:r>
          </a:p>
        </p:txBody>
      </p:sp>
      <p:sp>
        <p:nvSpPr>
          <p:cNvPr id="26627" name="Rectangle 3"/>
          <p:cNvSpPr>
            <a:spLocks noGrp="1" noChangeArrowheads="1"/>
          </p:cNvSpPr>
          <p:nvPr>
            <p:ph type="body" idx="1"/>
          </p:nvPr>
        </p:nvSpPr>
        <p:spPr>
          <a:xfrm>
            <a:off x="684213" y="1700213"/>
            <a:ext cx="7920037" cy="1031875"/>
          </a:xfrm>
        </p:spPr>
        <p:txBody>
          <a:bodyPr/>
          <a:lstStyle/>
          <a:p>
            <a:pPr eaLnBrk="1" hangingPunct="1"/>
            <a:r>
              <a:rPr lang="hu-HU" smtClean="0"/>
              <a:t>Record típusok</a:t>
            </a:r>
          </a:p>
          <a:p>
            <a:pPr eaLnBrk="1" hangingPunct="1"/>
            <a:r>
              <a:rPr lang="hu-HU" smtClean="0"/>
              <a:t>Papír iratok digitalizálásának integrációja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a:lstStyle/>
          <a:p>
            <a:pPr eaLnBrk="1" hangingPunct="1">
              <a:defRPr/>
            </a:pPr>
            <a:r>
              <a:rPr lang="hu-HU" sz="3200" smtClean="0"/>
              <a:t>Azonosítók</a:t>
            </a:r>
          </a:p>
        </p:txBody>
      </p:sp>
      <p:sp>
        <p:nvSpPr>
          <p:cNvPr id="747523" name="Rectangle 3"/>
          <p:cNvSpPr>
            <a:spLocks noGrp="1" noChangeArrowheads="1"/>
          </p:cNvSpPr>
          <p:nvPr>
            <p:ph type="body" idx="1"/>
          </p:nvPr>
        </p:nvSpPr>
        <p:spPr>
          <a:xfrm>
            <a:off x="1751013" y="1733550"/>
            <a:ext cx="7208837" cy="2362200"/>
          </a:xfrm>
        </p:spPr>
        <p:txBody>
          <a:bodyPr/>
          <a:lstStyle/>
          <a:p>
            <a:pPr eaLnBrk="1" hangingPunct="1">
              <a:lnSpc>
                <a:spcPct val="90000"/>
              </a:lnSpc>
            </a:pPr>
            <a:r>
              <a:rPr lang="hu-HU" sz="2400" smtClean="0"/>
              <a:t>Iktatószám és tárgy</a:t>
            </a:r>
          </a:p>
          <a:p>
            <a:pPr lvl="1" eaLnBrk="1" hangingPunct="1">
              <a:lnSpc>
                <a:spcPct val="90000"/>
              </a:lnSpc>
            </a:pPr>
            <a:r>
              <a:rPr lang="hu-HU" sz="2000" smtClean="0"/>
              <a:t>Évenként újrakezdődő, struktúrált</a:t>
            </a:r>
          </a:p>
          <a:p>
            <a:pPr eaLnBrk="1" hangingPunct="1">
              <a:lnSpc>
                <a:spcPct val="90000"/>
              </a:lnSpc>
            </a:pPr>
            <a:endParaRPr lang="hu-HU" sz="2400" smtClean="0"/>
          </a:p>
          <a:p>
            <a:pPr eaLnBrk="1" hangingPunct="1">
              <a:lnSpc>
                <a:spcPct val="90000"/>
              </a:lnSpc>
            </a:pPr>
            <a:endParaRPr lang="hu-HU" sz="2400" smtClean="0"/>
          </a:p>
          <a:p>
            <a:pPr eaLnBrk="1" hangingPunct="1">
              <a:lnSpc>
                <a:spcPct val="90000"/>
              </a:lnSpc>
            </a:pPr>
            <a:endParaRPr lang="hu-HU" sz="2400" smtClean="0"/>
          </a:p>
          <a:p>
            <a:pPr lvl="1" eaLnBrk="1" hangingPunct="1">
              <a:lnSpc>
                <a:spcPct val="90000"/>
              </a:lnSpc>
            </a:pPr>
            <a:endParaRPr lang="hu-HU" smtClean="0"/>
          </a:p>
        </p:txBody>
      </p:sp>
      <p:pic>
        <p:nvPicPr>
          <p:cNvPr id="747524" name="Picture 4" descr="címer_kicsi"/>
          <p:cNvPicPr>
            <a:picLocks noChangeAspect="1" noChangeArrowheads="1"/>
          </p:cNvPicPr>
          <p:nvPr/>
        </p:nvPicPr>
        <p:blipFill>
          <a:blip r:embed="rId2" cstate="print"/>
          <a:srcRect/>
          <a:stretch>
            <a:fillRect/>
          </a:stretch>
        </p:blipFill>
        <p:spPr bwMode="auto">
          <a:xfrm>
            <a:off x="627063" y="1484313"/>
            <a:ext cx="779462" cy="1657350"/>
          </a:xfrm>
          <a:prstGeom prst="rect">
            <a:avLst/>
          </a:prstGeom>
          <a:noFill/>
          <a:ln w="9525">
            <a:noFill/>
            <a:miter lim="800000"/>
            <a:headEnd/>
            <a:tailEnd/>
          </a:ln>
        </p:spPr>
      </p:pic>
      <p:pic>
        <p:nvPicPr>
          <p:cNvPr id="747525" name="Picture 5" descr="moreq_small"/>
          <p:cNvPicPr>
            <a:picLocks noChangeAspect="1" noChangeArrowheads="1"/>
          </p:cNvPicPr>
          <p:nvPr/>
        </p:nvPicPr>
        <p:blipFill>
          <a:blip r:embed="rId3" cstate="print"/>
          <a:srcRect/>
          <a:stretch>
            <a:fillRect/>
          </a:stretch>
        </p:blipFill>
        <p:spPr bwMode="auto">
          <a:xfrm>
            <a:off x="173038" y="4656138"/>
            <a:ext cx="1544637" cy="1004887"/>
          </a:xfrm>
          <a:prstGeom prst="rect">
            <a:avLst/>
          </a:prstGeom>
          <a:noFill/>
          <a:ln w="9525">
            <a:noFill/>
            <a:miter lim="800000"/>
            <a:headEnd/>
            <a:tailEnd/>
          </a:ln>
        </p:spPr>
      </p:pic>
      <p:sp>
        <p:nvSpPr>
          <p:cNvPr id="747526" name="Rectangle 6"/>
          <p:cNvSpPr>
            <a:spLocks noChangeArrowheads="1"/>
          </p:cNvSpPr>
          <p:nvPr/>
        </p:nvSpPr>
        <p:spPr bwMode="auto">
          <a:xfrm>
            <a:off x="1739900" y="4529138"/>
            <a:ext cx="7004050" cy="719137"/>
          </a:xfrm>
          <a:prstGeom prst="rect">
            <a:avLst/>
          </a:prstGeom>
          <a:noFill/>
          <a:ln w="9525">
            <a:noFill/>
            <a:miter lim="800000"/>
            <a:headEnd/>
            <a:tailEnd/>
          </a:ln>
        </p:spPr>
        <p:txBody>
          <a:bodyPr lIns="91424" tIns="45712" rIns="91424" bIns="45712"/>
          <a:lstStyle/>
          <a:p>
            <a:pPr marL="342900" indent="-342900">
              <a:spcBef>
                <a:spcPct val="20000"/>
              </a:spcBef>
              <a:buClr>
                <a:srgbClr val="C41F3A"/>
              </a:buClr>
              <a:buFont typeface="Wingdings" pitchFamily="2" charset="2"/>
              <a:buBlip>
                <a:blip r:embed="rId4"/>
              </a:buBlip>
            </a:pPr>
            <a:r>
              <a:rPr lang="hu-HU" sz="2400" b="0">
                <a:latin typeface="Century Schoolbook" pitchFamily="18" charset="0"/>
              </a:rPr>
              <a:t>Regisztrációs jel és elnevezés</a:t>
            </a:r>
          </a:p>
          <a:p>
            <a:pPr marL="742950" lvl="1" indent="-285750">
              <a:spcBef>
                <a:spcPct val="20000"/>
              </a:spcBef>
              <a:buClr>
                <a:srgbClr val="A81C33"/>
              </a:buClr>
              <a:buFont typeface="Arial" pitchFamily="34" charset="0"/>
              <a:buChar char="–"/>
            </a:pPr>
            <a:r>
              <a:rPr lang="hu-HU" sz="2000" b="0">
                <a:latin typeface="Century Schoolbook" pitchFamily="18" charset="0"/>
              </a:rPr>
              <a:t>Évtől független, sorfolytonos</a:t>
            </a:r>
          </a:p>
          <a:p>
            <a:pPr marL="342900" indent="-342900">
              <a:spcBef>
                <a:spcPct val="20000"/>
              </a:spcBef>
              <a:buClr>
                <a:srgbClr val="C41F3A"/>
              </a:buClr>
              <a:buFont typeface="Wingdings" pitchFamily="2" charset="2"/>
              <a:buBlip>
                <a:blip r:embed="rId4"/>
              </a:buBlip>
            </a:pPr>
            <a:endParaRPr lang="hu-HU" sz="2400" b="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47523">
                                            <p:txEl>
                                              <p:pRg st="0" end="0"/>
                                            </p:txEl>
                                          </p:spTgt>
                                        </p:tgtEl>
                                        <p:attrNameLst>
                                          <p:attrName>style.visibility</p:attrName>
                                        </p:attrNameLst>
                                      </p:cBhvr>
                                      <p:to>
                                        <p:strVal val="visible"/>
                                      </p:to>
                                    </p:set>
                                    <p:anim calcmode="lin" valueType="num">
                                      <p:cBhvr additive="base">
                                        <p:cTn id="7" dur="500" fill="hold"/>
                                        <p:tgtEl>
                                          <p:spTgt spid="7475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4752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47523">
                                            <p:txEl>
                                              <p:pRg st="1" end="1"/>
                                            </p:txEl>
                                          </p:spTgt>
                                        </p:tgtEl>
                                        <p:attrNameLst>
                                          <p:attrName>style.visibility</p:attrName>
                                        </p:attrNameLst>
                                      </p:cBhvr>
                                      <p:to>
                                        <p:strVal val="visible"/>
                                      </p:to>
                                    </p:set>
                                    <p:anim calcmode="lin" valueType="num">
                                      <p:cBhvr additive="base">
                                        <p:cTn id="11" dur="500" fill="hold"/>
                                        <p:tgtEl>
                                          <p:spTgt spid="74752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47523">
                                            <p:txEl>
                                              <p:pRg st="1" end="1"/>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47524"/>
                                        </p:tgtEl>
                                        <p:attrNameLst>
                                          <p:attrName>style.visibility</p:attrName>
                                        </p:attrNameLst>
                                      </p:cBhvr>
                                      <p:to>
                                        <p:strVal val="visible"/>
                                      </p:to>
                                    </p:set>
                                    <p:animEffect transition="in" filter="fade">
                                      <p:cBhvr>
                                        <p:cTn id="16" dur="2000"/>
                                        <p:tgtEl>
                                          <p:spTgt spid="747524"/>
                                        </p:tgtEl>
                                      </p:cBhvr>
                                    </p:animEffect>
                                  </p:childTnLst>
                                </p:cTn>
                              </p:par>
                            </p:childTnLst>
                          </p:cTn>
                        </p:par>
                        <p:par>
                          <p:cTn id="17" fill="hold">
                            <p:stCondLst>
                              <p:cond delay="2500"/>
                            </p:stCondLst>
                            <p:childTnLst>
                              <p:par>
                                <p:cTn id="18" presetID="2" presetClass="entr" presetSubtype="2" fill="hold" grpId="0" nodeType="afterEffect">
                                  <p:stCondLst>
                                    <p:cond delay="0"/>
                                  </p:stCondLst>
                                  <p:childTnLst>
                                    <p:set>
                                      <p:cBhvr>
                                        <p:cTn id="19" dur="1" fill="hold">
                                          <p:stCondLst>
                                            <p:cond delay="0"/>
                                          </p:stCondLst>
                                        </p:cTn>
                                        <p:tgtEl>
                                          <p:spTgt spid="747526"/>
                                        </p:tgtEl>
                                        <p:attrNameLst>
                                          <p:attrName>style.visibility</p:attrName>
                                        </p:attrNameLst>
                                      </p:cBhvr>
                                      <p:to>
                                        <p:strVal val="visible"/>
                                      </p:to>
                                    </p:set>
                                    <p:anim calcmode="lin" valueType="num">
                                      <p:cBhvr additive="base">
                                        <p:cTn id="20" dur="500" fill="hold"/>
                                        <p:tgtEl>
                                          <p:spTgt spid="747526"/>
                                        </p:tgtEl>
                                        <p:attrNameLst>
                                          <p:attrName>ppt_x</p:attrName>
                                        </p:attrNameLst>
                                      </p:cBhvr>
                                      <p:tavLst>
                                        <p:tav tm="0">
                                          <p:val>
                                            <p:strVal val="1+#ppt_w/2"/>
                                          </p:val>
                                        </p:tav>
                                        <p:tav tm="100000">
                                          <p:val>
                                            <p:strVal val="#ppt_x"/>
                                          </p:val>
                                        </p:tav>
                                      </p:tavLst>
                                    </p:anim>
                                    <p:anim calcmode="lin" valueType="num">
                                      <p:cBhvr additive="base">
                                        <p:cTn id="21" dur="500" fill="hold"/>
                                        <p:tgtEl>
                                          <p:spTgt spid="747526"/>
                                        </p:tgtEl>
                                        <p:attrNameLst>
                                          <p:attrName>ppt_y</p:attrName>
                                        </p:attrNameLst>
                                      </p:cBhvr>
                                      <p:tavLst>
                                        <p:tav tm="0">
                                          <p:val>
                                            <p:strVal val="#ppt_y"/>
                                          </p:val>
                                        </p:tav>
                                        <p:tav tm="100000">
                                          <p:val>
                                            <p:strVal val="#ppt_y"/>
                                          </p:val>
                                        </p:tav>
                                      </p:tavLst>
                                    </p:anim>
                                  </p:childTnLst>
                                </p:cTn>
                              </p:par>
                            </p:childTnLst>
                          </p:cTn>
                        </p:par>
                        <p:par>
                          <p:cTn id="22" fill="hold">
                            <p:stCondLst>
                              <p:cond delay="3000"/>
                            </p:stCondLst>
                            <p:childTnLst>
                              <p:par>
                                <p:cTn id="23" presetID="10" presetClass="entr" presetSubtype="0" fill="hold" nodeType="afterEffect">
                                  <p:stCondLst>
                                    <p:cond delay="0"/>
                                  </p:stCondLst>
                                  <p:childTnLst>
                                    <p:set>
                                      <p:cBhvr>
                                        <p:cTn id="24" dur="1" fill="hold">
                                          <p:stCondLst>
                                            <p:cond delay="0"/>
                                          </p:stCondLst>
                                        </p:cTn>
                                        <p:tgtEl>
                                          <p:spTgt spid="747525"/>
                                        </p:tgtEl>
                                        <p:attrNameLst>
                                          <p:attrName>style.visibility</p:attrName>
                                        </p:attrNameLst>
                                      </p:cBhvr>
                                      <p:to>
                                        <p:strVal val="visible"/>
                                      </p:to>
                                    </p:set>
                                    <p:animEffect transition="in" filter="fade">
                                      <p:cBhvr>
                                        <p:cTn id="25" dur="2000"/>
                                        <p:tgtEl>
                                          <p:spTgt spid="7475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23" grpId="0" build="p" advAuto="0"/>
      <p:bldP spid="747526"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2162" name="Rectangle 2"/>
          <p:cNvSpPr>
            <a:spLocks noGrp="1" noChangeArrowheads="1"/>
          </p:cNvSpPr>
          <p:nvPr>
            <p:ph type="title"/>
          </p:nvPr>
        </p:nvSpPr>
        <p:spPr/>
        <p:txBody>
          <a:bodyPr/>
          <a:lstStyle/>
          <a:p>
            <a:pPr eaLnBrk="1" hangingPunct="1">
              <a:defRPr/>
            </a:pPr>
            <a:r>
              <a:rPr lang="hu-HU" sz="3200" smtClean="0"/>
              <a:t>Keresés, megjelenítés</a:t>
            </a:r>
          </a:p>
        </p:txBody>
      </p:sp>
      <p:sp>
        <p:nvSpPr>
          <p:cNvPr id="732163" name="Rectangle 3"/>
          <p:cNvSpPr>
            <a:spLocks noGrp="1" noChangeArrowheads="1"/>
          </p:cNvSpPr>
          <p:nvPr>
            <p:ph type="body" idx="1"/>
          </p:nvPr>
        </p:nvSpPr>
        <p:spPr>
          <a:xfrm>
            <a:off x="1751013" y="1463675"/>
            <a:ext cx="7208837" cy="3321050"/>
          </a:xfrm>
        </p:spPr>
        <p:txBody>
          <a:bodyPr/>
          <a:lstStyle/>
          <a:p>
            <a:pPr eaLnBrk="1" hangingPunct="1">
              <a:lnSpc>
                <a:spcPct val="90000"/>
              </a:lnSpc>
            </a:pPr>
            <a:r>
              <a:rPr lang="hu-HU" sz="2000" smtClean="0"/>
              <a:t>Összes iktatókönyv, irattári tétel, ügyirat, irat metaadat kereshetősége</a:t>
            </a:r>
          </a:p>
          <a:p>
            <a:pPr eaLnBrk="1" hangingPunct="1">
              <a:lnSpc>
                <a:spcPct val="90000"/>
              </a:lnSpc>
            </a:pPr>
            <a:r>
              <a:rPr lang="hu-HU" sz="2000" smtClean="0"/>
              <a:t>Jogosultsági rend betartása</a:t>
            </a:r>
          </a:p>
          <a:p>
            <a:pPr eaLnBrk="1" hangingPunct="1">
              <a:lnSpc>
                <a:spcPct val="90000"/>
              </a:lnSpc>
            </a:pPr>
            <a:r>
              <a:rPr lang="hu-HU" sz="2000" smtClean="0"/>
              <a:t>Idő szerinti, fogalmi és közelségi keresés</a:t>
            </a:r>
          </a:p>
          <a:p>
            <a:pPr eaLnBrk="1" hangingPunct="1">
              <a:lnSpc>
                <a:spcPct val="90000"/>
              </a:lnSpc>
            </a:pPr>
            <a:r>
              <a:rPr lang="hu-HU" sz="2000" smtClean="0"/>
              <a:t>Részletes megjelenítési feltételek</a:t>
            </a:r>
          </a:p>
          <a:p>
            <a:pPr eaLnBrk="1" hangingPunct="1">
              <a:lnSpc>
                <a:spcPct val="90000"/>
              </a:lnSpc>
            </a:pPr>
            <a:endParaRPr lang="hu-HU" sz="2000" smtClean="0"/>
          </a:p>
          <a:p>
            <a:pPr eaLnBrk="1" hangingPunct="1">
              <a:lnSpc>
                <a:spcPct val="90000"/>
              </a:lnSpc>
            </a:pPr>
            <a:endParaRPr lang="hu-HU" sz="2000" smtClean="0"/>
          </a:p>
          <a:p>
            <a:pPr eaLnBrk="1" hangingPunct="1">
              <a:lnSpc>
                <a:spcPct val="90000"/>
              </a:lnSpc>
            </a:pPr>
            <a:endParaRPr lang="hu-HU" sz="2000" smtClean="0"/>
          </a:p>
          <a:p>
            <a:pPr eaLnBrk="1" hangingPunct="1">
              <a:lnSpc>
                <a:spcPct val="90000"/>
              </a:lnSpc>
            </a:pPr>
            <a:endParaRPr lang="hu-HU" sz="2000" smtClean="0"/>
          </a:p>
          <a:p>
            <a:pPr lvl="1" eaLnBrk="1" hangingPunct="1">
              <a:lnSpc>
                <a:spcPct val="90000"/>
              </a:lnSpc>
            </a:pPr>
            <a:endParaRPr lang="hu-HU" sz="2000" smtClean="0"/>
          </a:p>
        </p:txBody>
      </p:sp>
      <p:pic>
        <p:nvPicPr>
          <p:cNvPr id="732164" name="Picture 4" descr="címer_kicsi"/>
          <p:cNvPicPr>
            <a:picLocks noChangeAspect="1" noChangeArrowheads="1"/>
          </p:cNvPicPr>
          <p:nvPr/>
        </p:nvPicPr>
        <p:blipFill>
          <a:blip r:embed="rId2" cstate="print"/>
          <a:srcRect/>
          <a:stretch>
            <a:fillRect/>
          </a:stretch>
        </p:blipFill>
        <p:spPr bwMode="auto">
          <a:xfrm>
            <a:off x="627063" y="1484313"/>
            <a:ext cx="779462" cy="1657350"/>
          </a:xfrm>
          <a:prstGeom prst="rect">
            <a:avLst/>
          </a:prstGeom>
          <a:noFill/>
          <a:ln w="9525">
            <a:noFill/>
            <a:miter lim="800000"/>
            <a:headEnd/>
            <a:tailEnd/>
          </a:ln>
        </p:spPr>
      </p:pic>
      <p:pic>
        <p:nvPicPr>
          <p:cNvPr id="732165" name="Picture 5" descr="moreq_small"/>
          <p:cNvPicPr>
            <a:picLocks noChangeAspect="1" noChangeArrowheads="1"/>
          </p:cNvPicPr>
          <p:nvPr/>
        </p:nvPicPr>
        <p:blipFill>
          <a:blip r:embed="rId3" cstate="print"/>
          <a:srcRect/>
          <a:stretch>
            <a:fillRect/>
          </a:stretch>
        </p:blipFill>
        <p:spPr bwMode="auto">
          <a:xfrm>
            <a:off x="217488" y="3338513"/>
            <a:ext cx="1544637" cy="1004887"/>
          </a:xfrm>
          <a:prstGeom prst="rect">
            <a:avLst/>
          </a:prstGeom>
          <a:noFill/>
          <a:ln w="9525">
            <a:noFill/>
            <a:miter lim="800000"/>
            <a:headEnd/>
            <a:tailEnd/>
          </a:ln>
        </p:spPr>
      </p:pic>
      <p:sp>
        <p:nvSpPr>
          <p:cNvPr id="732166" name="Rectangle 6"/>
          <p:cNvSpPr>
            <a:spLocks noChangeArrowheads="1"/>
          </p:cNvSpPr>
          <p:nvPr/>
        </p:nvSpPr>
        <p:spPr bwMode="auto">
          <a:xfrm>
            <a:off x="1739900" y="3365500"/>
            <a:ext cx="7004050" cy="719138"/>
          </a:xfrm>
          <a:prstGeom prst="rect">
            <a:avLst/>
          </a:prstGeom>
          <a:noFill/>
          <a:ln w="9525">
            <a:noFill/>
            <a:miter lim="800000"/>
            <a:headEnd/>
            <a:tailEnd/>
          </a:ln>
        </p:spPr>
        <p:txBody>
          <a:bodyPr lIns="91424" tIns="45712" rIns="91424" bIns="45712"/>
          <a:lstStyle/>
          <a:p>
            <a:pPr marL="342900" indent="-342900">
              <a:spcBef>
                <a:spcPct val="20000"/>
              </a:spcBef>
              <a:buClr>
                <a:srgbClr val="C41F3A"/>
              </a:buClr>
              <a:buFont typeface="Wingdings" pitchFamily="2" charset="2"/>
              <a:buBlip>
                <a:blip r:embed="rId4"/>
              </a:buBlip>
            </a:pPr>
            <a:r>
              <a:rPr lang="hu-HU" sz="2000" b="0">
                <a:latin typeface="Century Schoolbook" pitchFamily="18" charset="0"/>
              </a:rPr>
              <a:t>Tallózás funkció besorolási sémák és irathierarchia szerint</a:t>
            </a:r>
          </a:p>
          <a:p>
            <a:pPr marL="342900" indent="-342900">
              <a:spcBef>
                <a:spcPct val="20000"/>
              </a:spcBef>
              <a:buClr>
                <a:srgbClr val="C41F3A"/>
              </a:buClr>
              <a:buFont typeface="Wingdings" pitchFamily="2" charset="2"/>
              <a:buBlip>
                <a:blip r:embed="rId4"/>
              </a:buBlip>
            </a:pPr>
            <a:r>
              <a:rPr lang="hu-HU" sz="2000" b="0">
                <a:latin typeface="Century Schoolbook" pitchFamily="18" charset="0"/>
              </a:rPr>
              <a:t>Összes irat, kötet és fájl metaadat kereshetősége</a:t>
            </a:r>
          </a:p>
          <a:p>
            <a:pPr marL="342900" indent="-342900">
              <a:spcBef>
                <a:spcPct val="20000"/>
              </a:spcBef>
              <a:buClr>
                <a:srgbClr val="C41F3A"/>
              </a:buClr>
              <a:buFont typeface="Wingdings" pitchFamily="2" charset="2"/>
              <a:buBlip>
                <a:blip r:embed="rId4"/>
              </a:buBlip>
            </a:pPr>
            <a:r>
              <a:rPr lang="hu-HU" sz="2000" b="0">
                <a:latin typeface="Century Schoolbook" pitchFamily="18" charset="0"/>
              </a:rPr>
              <a:t>Részletes megjelenítési feltételek</a:t>
            </a:r>
          </a:p>
          <a:p>
            <a:pPr marL="342900" indent="-342900">
              <a:spcBef>
                <a:spcPct val="20000"/>
              </a:spcBef>
              <a:buClr>
                <a:srgbClr val="C41F3A"/>
              </a:buClr>
              <a:buFont typeface="Wingdings" pitchFamily="2" charset="2"/>
              <a:buBlip>
                <a:blip r:embed="rId4"/>
              </a:buBlip>
            </a:pPr>
            <a:r>
              <a:rPr lang="hu-HU" sz="2000" b="0">
                <a:latin typeface="Century Schoolbook" pitchFamily="18" charset="0"/>
              </a:rPr>
              <a:t>Nyomtatási lehetőségek</a:t>
            </a:r>
          </a:p>
          <a:p>
            <a:pPr marL="342900" indent="-342900">
              <a:spcBef>
                <a:spcPct val="20000"/>
              </a:spcBef>
              <a:buClr>
                <a:srgbClr val="C41F3A"/>
              </a:buClr>
              <a:buFont typeface="Wingdings" pitchFamily="2" charset="2"/>
              <a:buBlip>
                <a:blip r:embed="rId4"/>
              </a:buBlip>
            </a:pPr>
            <a:r>
              <a:rPr lang="hu-HU" sz="2000" b="0">
                <a:latin typeface="Century Schoolbook" pitchFamily="18" charset="0"/>
              </a:rPr>
              <a:t>Metaadat és tartalom kombinált használta</a:t>
            </a:r>
          </a:p>
          <a:p>
            <a:pPr marL="342900" indent="-342900">
              <a:spcBef>
                <a:spcPct val="20000"/>
              </a:spcBef>
              <a:buClr>
                <a:srgbClr val="C41F3A"/>
              </a:buClr>
              <a:buFont typeface="Wingdings" pitchFamily="2" charset="2"/>
              <a:buBlip>
                <a:blip r:embed="rId4"/>
              </a:buBlip>
            </a:pPr>
            <a:r>
              <a:rPr lang="hu-HU" sz="2000" b="0">
                <a:latin typeface="Century Schoolbook" pitchFamily="18" charset="0"/>
              </a:rPr>
              <a:t>Egyedi keresési kombinációk összeállítása, elmenthetősége</a:t>
            </a:r>
          </a:p>
          <a:p>
            <a:pPr marL="342900" indent="-342900">
              <a:spcBef>
                <a:spcPct val="20000"/>
              </a:spcBef>
              <a:buClr>
                <a:srgbClr val="C41F3A"/>
              </a:buClr>
              <a:buFont typeface="Wingdings" pitchFamily="2" charset="2"/>
              <a:buBlip>
                <a:blip r:embed="rId4"/>
              </a:buBlip>
            </a:pPr>
            <a:r>
              <a:rPr lang="hu-HU" sz="2000" b="0">
                <a:latin typeface="Century Schoolbook" pitchFamily="18" charset="0"/>
              </a:rPr>
              <a:t>Jogosultsági rend betartása</a:t>
            </a:r>
          </a:p>
          <a:p>
            <a:pPr marL="342900" indent="-342900">
              <a:spcBef>
                <a:spcPct val="20000"/>
              </a:spcBef>
              <a:buClr>
                <a:srgbClr val="C41F3A"/>
              </a:buClr>
              <a:buFont typeface="Wingdings" pitchFamily="2" charset="2"/>
              <a:buBlip>
                <a:blip r:embed="rId4"/>
              </a:buBlip>
            </a:pPr>
            <a:r>
              <a:rPr lang="hu-HU" sz="2000" b="0">
                <a:latin typeface="Century Schoolbook" pitchFamily="18" charset="0"/>
              </a:rPr>
              <a:t>Idő szerinti, fogalmi és közelségi keresés</a:t>
            </a:r>
          </a:p>
          <a:p>
            <a:pPr marL="342900" indent="-342900">
              <a:spcBef>
                <a:spcPct val="20000"/>
              </a:spcBef>
              <a:buClr>
                <a:srgbClr val="C41F3A"/>
              </a:buClr>
              <a:buFont typeface="Wingdings" pitchFamily="2" charset="2"/>
              <a:buBlip>
                <a:blip r:embed="rId4"/>
              </a:buBlip>
            </a:pPr>
            <a:endParaRPr lang="hu-HU" sz="2000" b="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32163">
                                            <p:txEl>
                                              <p:pRg st="0" end="0"/>
                                            </p:txEl>
                                          </p:spTgt>
                                        </p:tgtEl>
                                        <p:attrNameLst>
                                          <p:attrName>style.visibility</p:attrName>
                                        </p:attrNameLst>
                                      </p:cBhvr>
                                      <p:to>
                                        <p:strVal val="visible"/>
                                      </p:to>
                                    </p:set>
                                    <p:anim calcmode="lin" valueType="num">
                                      <p:cBhvr additive="base">
                                        <p:cTn id="7" dur="500" fill="hold"/>
                                        <p:tgtEl>
                                          <p:spTgt spid="7321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216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732163">
                                            <p:txEl>
                                              <p:pRg st="1" end="1"/>
                                            </p:txEl>
                                          </p:spTgt>
                                        </p:tgtEl>
                                        <p:attrNameLst>
                                          <p:attrName>style.visibility</p:attrName>
                                        </p:attrNameLst>
                                      </p:cBhvr>
                                      <p:to>
                                        <p:strVal val="visible"/>
                                      </p:to>
                                    </p:set>
                                    <p:anim calcmode="lin" valueType="num">
                                      <p:cBhvr additive="base">
                                        <p:cTn id="12" dur="500" fill="hold"/>
                                        <p:tgtEl>
                                          <p:spTgt spid="732163">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73216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732163">
                                            <p:txEl>
                                              <p:pRg st="2" end="2"/>
                                            </p:txEl>
                                          </p:spTgt>
                                        </p:tgtEl>
                                        <p:attrNameLst>
                                          <p:attrName>style.visibility</p:attrName>
                                        </p:attrNameLst>
                                      </p:cBhvr>
                                      <p:to>
                                        <p:strVal val="visible"/>
                                      </p:to>
                                    </p:set>
                                    <p:anim calcmode="lin" valueType="num">
                                      <p:cBhvr additive="base">
                                        <p:cTn id="17" dur="500" fill="hold"/>
                                        <p:tgtEl>
                                          <p:spTgt spid="73216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3216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732163">
                                            <p:txEl>
                                              <p:pRg st="3" end="3"/>
                                            </p:txEl>
                                          </p:spTgt>
                                        </p:tgtEl>
                                        <p:attrNameLst>
                                          <p:attrName>style.visibility</p:attrName>
                                        </p:attrNameLst>
                                      </p:cBhvr>
                                      <p:to>
                                        <p:strVal val="visible"/>
                                      </p:to>
                                    </p:set>
                                    <p:anim calcmode="lin" valueType="num">
                                      <p:cBhvr additive="base">
                                        <p:cTn id="22" dur="500" fill="hold"/>
                                        <p:tgtEl>
                                          <p:spTgt spid="732163">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732163">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732164"/>
                                        </p:tgtEl>
                                        <p:attrNameLst>
                                          <p:attrName>style.visibility</p:attrName>
                                        </p:attrNameLst>
                                      </p:cBhvr>
                                      <p:to>
                                        <p:strVal val="visible"/>
                                      </p:to>
                                    </p:set>
                                    <p:animEffect transition="in" filter="fade">
                                      <p:cBhvr>
                                        <p:cTn id="27" dur="2000"/>
                                        <p:tgtEl>
                                          <p:spTgt spid="732164"/>
                                        </p:tgtEl>
                                      </p:cBhvr>
                                    </p:animEffect>
                                  </p:childTnLst>
                                </p:cTn>
                              </p:par>
                            </p:childTnLst>
                          </p:cTn>
                        </p:par>
                        <p:par>
                          <p:cTn id="28" fill="hold">
                            <p:stCondLst>
                              <p:cond delay="4000"/>
                            </p:stCondLst>
                            <p:childTnLst>
                              <p:par>
                                <p:cTn id="29" presetID="2" presetClass="entr" presetSubtype="2" fill="hold" grpId="0" nodeType="afterEffect">
                                  <p:stCondLst>
                                    <p:cond delay="0"/>
                                  </p:stCondLst>
                                  <p:childTnLst>
                                    <p:set>
                                      <p:cBhvr>
                                        <p:cTn id="30" dur="1" fill="hold">
                                          <p:stCondLst>
                                            <p:cond delay="0"/>
                                          </p:stCondLst>
                                        </p:cTn>
                                        <p:tgtEl>
                                          <p:spTgt spid="732166"/>
                                        </p:tgtEl>
                                        <p:attrNameLst>
                                          <p:attrName>style.visibility</p:attrName>
                                        </p:attrNameLst>
                                      </p:cBhvr>
                                      <p:to>
                                        <p:strVal val="visible"/>
                                      </p:to>
                                    </p:set>
                                    <p:anim calcmode="lin" valueType="num">
                                      <p:cBhvr additive="base">
                                        <p:cTn id="31" dur="500" fill="hold"/>
                                        <p:tgtEl>
                                          <p:spTgt spid="732166"/>
                                        </p:tgtEl>
                                        <p:attrNameLst>
                                          <p:attrName>ppt_x</p:attrName>
                                        </p:attrNameLst>
                                      </p:cBhvr>
                                      <p:tavLst>
                                        <p:tav tm="0">
                                          <p:val>
                                            <p:strVal val="1+#ppt_w/2"/>
                                          </p:val>
                                        </p:tav>
                                        <p:tav tm="100000">
                                          <p:val>
                                            <p:strVal val="#ppt_x"/>
                                          </p:val>
                                        </p:tav>
                                      </p:tavLst>
                                    </p:anim>
                                    <p:anim calcmode="lin" valueType="num">
                                      <p:cBhvr additive="base">
                                        <p:cTn id="32" dur="500" fill="hold"/>
                                        <p:tgtEl>
                                          <p:spTgt spid="732166"/>
                                        </p:tgtEl>
                                        <p:attrNameLst>
                                          <p:attrName>ppt_y</p:attrName>
                                        </p:attrNameLst>
                                      </p:cBhvr>
                                      <p:tavLst>
                                        <p:tav tm="0">
                                          <p:val>
                                            <p:strVal val="#ppt_y"/>
                                          </p:val>
                                        </p:tav>
                                        <p:tav tm="100000">
                                          <p:val>
                                            <p:strVal val="#ppt_y"/>
                                          </p:val>
                                        </p:tav>
                                      </p:tavLst>
                                    </p:anim>
                                  </p:childTnLst>
                                </p:cTn>
                              </p:par>
                            </p:childTnLst>
                          </p:cTn>
                        </p:par>
                        <p:par>
                          <p:cTn id="33" fill="hold">
                            <p:stCondLst>
                              <p:cond delay="4500"/>
                            </p:stCondLst>
                            <p:childTnLst>
                              <p:par>
                                <p:cTn id="34" presetID="10" presetClass="entr" presetSubtype="0" fill="hold" nodeType="afterEffect">
                                  <p:stCondLst>
                                    <p:cond delay="0"/>
                                  </p:stCondLst>
                                  <p:childTnLst>
                                    <p:set>
                                      <p:cBhvr>
                                        <p:cTn id="35" dur="1" fill="hold">
                                          <p:stCondLst>
                                            <p:cond delay="0"/>
                                          </p:stCondLst>
                                        </p:cTn>
                                        <p:tgtEl>
                                          <p:spTgt spid="732165"/>
                                        </p:tgtEl>
                                        <p:attrNameLst>
                                          <p:attrName>style.visibility</p:attrName>
                                        </p:attrNameLst>
                                      </p:cBhvr>
                                      <p:to>
                                        <p:strVal val="visible"/>
                                      </p:to>
                                    </p:set>
                                    <p:animEffect transition="in" filter="fade">
                                      <p:cBhvr>
                                        <p:cTn id="36" dur="2000"/>
                                        <p:tgtEl>
                                          <p:spTgt spid="732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2163" grpId="0" build="p" advAuto="0"/>
      <p:bldP spid="732166"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3186" name="Rectangle 2"/>
          <p:cNvSpPr>
            <a:spLocks noGrp="1" noChangeArrowheads="1"/>
          </p:cNvSpPr>
          <p:nvPr>
            <p:ph type="title"/>
          </p:nvPr>
        </p:nvSpPr>
        <p:spPr/>
        <p:txBody>
          <a:bodyPr/>
          <a:lstStyle/>
          <a:p>
            <a:pPr eaLnBrk="1" hangingPunct="1">
              <a:defRPr/>
            </a:pPr>
            <a:r>
              <a:rPr lang="hu-HU" sz="3200" smtClean="0"/>
              <a:t>Naplózás</a:t>
            </a:r>
          </a:p>
        </p:txBody>
      </p:sp>
      <p:sp>
        <p:nvSpPr>
          <p:cNvPr id="733187" name="Rectangle 3"/>
          <p:cNvSpPr>
            <a:spLocks noGrp="1" noChangeArrowheads="1"/>
          </p:cNvSpPr>
          <p:nvPr>
            <p:ph type="body" idx="1"/>
          </p:nvPr>
        </p:nvSpPr>
        <p:spPr>
          <a:xfrm>
            <a:off x="1935163" y="1462088"/>
            <a:ext cx="7208837" cy="4035425"/>
          </a:xfrm>
        </p:spPr>
        <p:txBody>
          <a:bodyPr/>
          <a:lstStyle/>
          <a:p>
            <a:pPr eaLnBrk="1" hangingPunct="1">
              <a:lnSpc>
                <a:spcPct val="90000"/>
              </a:lnSpc>
            </a:pPr>
            <a:r>
              <a:rPr lang="hu-HU" sz="2400" smtClean="0"/>
              <a:t>Automatikus eseménynapló</a:t>
            </a:r>
          </a:p>
          <a:p>
            <a:pPr eaLnBrk="1" hangingPunct="1">
              <a:lnSpc>
                <a:spcPct val="90000"/>
              </a:lnSpc>
            </a:pPr>
            <a:r>
              <a:rPr lang="hu-HU" sz="2400" smtClean="0"/>
              <a:t>Esemény, időpont, végrehajtó</a:t>
            </a:r>
          </a:p>
          <a:p>
            <a:pPr eaLnBrk="1" hangingPunct="1">
              <a:lnSpc>
                <a:spcPct val="90000"/>
              </a:lnSpc>
            </a:pPr>
            <a:r>
              <a:rPr lang="hu-HU" sz="2400" smtClean="0"/>
              <a:t>Ügyirat/irat/metaadatok/lekérdezések</a:t>
            </a:r>
          </a:p>
          <a:p>
            <a:pPr eaLnBrk="1" hangingPunct="1">
              <a:lnSpc>
                <a:spcPct val="90000"/>
              </a:lnSpc>
            </a:pPr>
            <a:r>
              <a:rPr lang="hu-HU" sz="2400" smtClean="0"/>
              <a:t>Nem specifikált események</a:t>
            </a:r>
          </a:p>
          <a:p>
            <a:pPr eaLnBrk="1" hangingPunct="1">
              <a:lnSpc>
                <a:spcPct val="90000"/>
              </a:lnSpc>
            </a:pPr>
            <a:r>
              <a:rPr lang="hu-HU" sz="2400" smtClean="0"/>
              <a:t>Jelentéskészítési követelmények</a:t>
            </a:r>
          </a:p>
          <a:p>
            <a:pPr eaLnBrk="1" hangingPunct="1">
              <a:lnSpc>
                <a:spcPct val="90000"/>
              </a:lnSpc>
            </a:pPr>
            <a:endParaRPr lang="hu-HU" sz="2400" smtClean="0"/>
          </a:p>
          <a:p>
            <a:pPr eaLnBrk="1" hangingPunct="1">
              <a:lnSpc>
                <a:spcPct val="90000"/>
              </a:lnSpc>
            </a:pPr>
            <a:endParaRPr lang="hu-HU" sz="2400" smtClean="0"/>
          </a:p>
          <a:p>
            <a:pPr eaLnBrk="1" hangingPunct="1">
              <a:lnSpc>
                <a:spcPct val="90000"/>
              </a:lnSpc>
            </a:pPr>
            <a:endParaRPr lang="hu-HU" sz="2400" smtClean="0"/>
          </a:p>
          <a:p>
            <a:pPr eaLnBrk="1" hangingPunct="1">
              <a:lnSpc>
                <a:spcPct val="90000"/>
              </a:lnSpc>
            </a:pPr>
            <a:endParaRPr lang="hu-HU" sz="2400" smtClean="0"/>
          </a:p>
          <a:p>
            <a:pPr lvl="1" eaLnBrk="1" hangingPunct="1">
              <a:lnSpc>
                <a:spcPct val="90000"/>
              </a:lnSpc>
            </a:pPr>
            <a:endParaRPr lang="hu-HU" smtClean="0"/>
          </a:p>
        </p:txBody>
      </p:sp>
      <p:pic>
        <p:nvPicPr>
          <p:cNvPr id="733188" name="Picture 4" descr="címer_kicsi"/>
          <p:cNvPicPr>
            <a:picLocks noChangeAspect="1" noChangeArrowheads="1"/>
          </p:cNvPicPr>
          <p:nvPr/>
        </p:nvPicPr>
        <p:blipFill>
          <a:blip r:embed="rId2" cstate="print"/>
          <a:srcRect/>
          <a:stretch>
            <a:fillRect/>
          </a:stretch>
        </p:blipFill>
        <p:spPr bwMode="auto">
          <a:xfrm>
            <a:off x="627063" y="1484313"/>
            <a:ext cx="779462" cy="1657350"/>
          </a:xfrm>
          <a:prstGeom prst="rect">
            <a:avLst/>
          </a:prstGeom>
          <a:noFill/>
          <a:ln w="9525">
            <a:noFill/>
            <a:miter lim="800000"/>
            <a:headEnd/>
            <a:tailEnd/>
          </a:ln>
        </p:spPr>
      </p:pic>
      <p:pic>
        <p:nvPicPr>
          <p:cNvPr id="733189" name="Picture 5" descr="moreq_small"/>
          <p:cNvPicPr>
            <a:picLocks noChangeAspect="1" noChangeArrowheads="1"/>
          </p:cNvPicPr>
          <p:nvPr/>
        </p:nvPicPr>
        <p:blipFill>
          <a:blip r:embed="rId3" cstate="print"/>
          <a:srcRect/>
          <a:stretch>
            <a:fillRect/>
          </a:stretch>
        </p:blipFill>
        <p:spPr bwMode="auto">
          <a:xfrm>
            <a:off x="247650" y="3771900"/>
            <a:ext cx="1544638" cy="1004888"/>
          </a:xfrm>
          <a:prstGeom prst="rect">
            <a:avLst/>
          </a:prstGeom>
          <a:noFill/>
          <a:ln w="9525">
            <a:noFill/>
            <a:miter lim="800000"/>
            <a:headEnd/>
            <a:tailEnd/>
          </a:ln>
        </p:spPr>
      </p:pic>
      <p:sp>
        <p:nvSpPr>
          <p:cNvPr id="733190" name="Rectangle 6"/>
          <p:cNvSpPr>
            <a:spLocks noChangeArrowheads="1"/>
          </p:cNvSpPr>
          <p:nvPr/>
        </p:nvSpPr>
        <p:spPr bwMode="auto">
          <a:xfrm>
            <a:off x="1949450" y="3752850"/>
            <a:ext cx="7004050" cy="719138"/>
          </a:xfrm>
          <a:prstGeom prst="rect">
            <a:avLst/>
          </a:prstGeom>
          <a:noFill/>
          <a:ln w="9525">
            <a:noFill/>
            <a:miter lim="800000"/>
            <a:headEnd/>
            <a:tailEnd/>
          </a:ln>
        </p:spPr>
        <p:txBody>
          <a:bodyPr lIns="91424" tIns="45712" rIns="91424" bIns="45712"/>
          <a:lstStyle/>
          <a:p>
            <a:pPr marL="342900" indent="-342900">
              <a:spcBef>
                <a:spcPct val="20000"/>
              </a:spcBef>
              <a:buClr>
                <a:srgbClr val="C41F3A"/>
              </a:buClr>
              <a:buFont typeface="Wingdings" pitchFamily="2" charset="2"/>
              <a:buBlip>
                <a:blip r:embed="rId4"/>
              </a:buBlip>
            </a:pPr>
            <a:r>
              <a:rPr lang="hu-HU" sz="2400" b="0">
                <a:latin typeface="Century Schoolbook" pitchFamily="18" charset="0"/>
              </a:rPr>
              <a:t>Automatikus, megváltoztathatatlan eseménynapló</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Esemény, időpont, végrehajtó</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File/record/document/metadata/rights</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Részletesen felsorolt kötelező és konfigurálható események</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Export és jelentéskészítési követelmények</a:t>
            </a:r>
          </a:p>
          <a:p>
            <a:pPr marL="342900" indent="-342900">
              <a:spcBef>
                <a:spcPct val="20000"/>
              </a:spcBef>
              <a:buClr>
                <a:srgbClr val="C41F3A"/>
              </a:buClr>
              <a:buFont typeface="Wingdings" pitchFamily="2" charset="2"/>
              <a:buBlip>
                <a:blip r:embed="rId4"/>
              </a:buBlip>
            </a:pPr>
            <a:endParaRPr lang="hu-HU" sz="2400" b="0">
              <a:latin typeface="Century Schoolbook" pitchFamily="18" charset="0"/>
            </a:endParaRPr>
          </a:p>
          <a:p>
            <a:pPr marL="342900" indent="-342900">
              <a:spcBef>
                <a:spcPct val="20000"/>
              </a:spcBef>
              <a:buClr>
                <a:srgbClr val="C41F3A"/>
              </a:buClr>
              <a:buFont typeface="Wingdings" pitchFamily="2" charset="2"/>
              <a:buBlip>
                <a:blip r:embed="rId4"/>
              </a:buBlip>
            </a:pPr>
            <a:endParaRPr lang="hu-HU" sz="2400" b="0">
              <a:latin typeface="Century Schoolbook" pitchFamily="18" charset="0"/>
            </a:endParaRPr>
          </a:p>
          <a:p>
            <a:pPr marL="342900" indent="-342900">
              <a:spcBef>
                <a:spcPct val="20000"/>
              </a:spcBef>
              <a:buClr>
                <a:srgbClr val="C41F3A"/>
              </a:buClr>
              <a:buFont typeface="Wingdings" pitchFamily="2" charset="2"/>
              <a:buBlip>
                <a:blip r:embed="rId4"/>
              </a:buBlip>
            </a:pPr>
            <a:endParaRPr lang="hu-HU" sz="2400" b="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33187">
                                            <p:txEl>
                                              <p:pRg st="0" end="0"/>
                                            </p:txEl>
                                          </p:spTgt>
                                        </p:tgtEl>
                                        <p:attrNameLst>
                                          <p:attrName>style.visibility</p:attrName>
                                        </p:attrNameLst>
                                      </p:cBhvr>
                                      <p:to>
                                        <p:strVal val="visible"/>
                                      </p:to>
                                    </p:set>
                                    <p:anim calcmode="lin" valueType="num">
                                      <p:cBhvr additive="base">
                                        <p:cTn id="7" dur="500" fill="hold"/>
                                        <p:tgtEl>
                                          <p:spTgt spid="7331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318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733187">
                                            <p:txEl>
                                              <p:pRg st="1" end="1"/>
                                            </p:txEl>
                                          </p:spTgt>
                                        </p:tgtEl>
                                        <p:attrNameLst>
                                          <p:attrName>style.visibility</p:attrName>
                                        </p:attrNameLst>
                                      </p:cBhvr>
                                      <p:to>
                                        <p:strVal val="visible"/>
                                      </p:to>
                                    </p:set>
                                    <p:anim calcmode="lin" valueType="num">
                                      <p:cBhvr additive="base">
                                        <p:cTn id="12" dur="500" fill="hold"/>
                                        <p:tgtEl>
                                          <p:spTgt spid="733187">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733187">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733187">
                                            <p:txEl>
                                              <p:pRg st="2" end="2"/>
                                            </p:txEl>
                                          </p:spTgt>
                                        </p:tgtEl>
                                        <p:attrNameLst>
                                          <p:attrName>style.visibility</p:attrName>
                                        </p:attrNameLst>
                                      </p:cBhvr>
                                      <p:to>
                                        <p:strVal val="visible"/>
                                      </p:to>
                                    </p:set>
                                    <p:anim calcmode="lin" valueType="num">
                                      <p:cBhvr additive="base">
                                        <p:cTn id="17" dur="500" fill="hold"/>
                                        <p:tgtEl>
                                          <p:spTgt spid="733187">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33187">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733187">
                                            <p:txEl>
                                              <p:pRg st="3" end="3"/>
                                            </p:txEl>
                                          </p:spTgt>
                                        </p:tgtEl>
                                        <p:attrNameLst>
                                          <p:attrName>style.visibility</p:attrName>
                                        </p:attrNameLst>
                                      </p:cBhvr>
                                      <p:to>
                                        <p:strVal val="visible"/>
                                      </p:to>
                                    </p:set>
                                    <p:anim calcmode="lin" valueType="num">
                                      <p:cBhvr additive="base">
                                        <p:cTn id="22" dur="500" fill="hold"/>
                                        <p:tgtEl>
                                          <p:spTgt spid="733187">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733187">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733187">
                                            <p:txEl>
                                              <p:pRg st="4" end="4"/>
                                            </p:txEl>
                                          </p:spTgt>
                                        </p:tgtEl>
                                        <p:attrNameLst>
                                          <p:attrName>style.visibility</p:attrName>
                                        </p:attrNameLst>
                                      </p:cBhvr>
                                      <p:to>
                                        <p:strVal val="visible"/>
                                      </p:to>
                                    </p:set>
                                    <p:anim calcmode="lin" valueType="num">
                                      <p:cBhvr additive="base">
                                        <p:cTn id="27" dur="500" fill="hold"/>
                                        <p:tgtEl>
                                          <p:spTgt spid="733187">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33187">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733188"/>
                                        </p:tgtEl>
                                        <p:attrNameLst>
                                          <p:attrName>style.visibility</p:attrName>
                                        </p:attrNameLst>
                                      </p:cBhvr>
                                      <p:to>
                                        <p:strVal val="visible"/>
                                      </p:to>
                                    </p:set>
                                    <p:animEffect transition="in" filter="fade">
                                      <p:cBhvr>
                                        <p:cTn id="32" dur="2000"/>
                                        <p:tgtEl>
                                          <p:spTgt spid="733188"/>
                                        </p:tgtEl>
                                      </p:cBhvr>
                                    </p:animEffect>
                                  </p:childTnLst>
                                </p:cTn>
                              </p:par>
                            </p:childTnLst>
                          </p:cTn>
                        </p:par>
                        <p:par>
                          <p:cTn id="33" fill="hold">
                            <p:stCondLst>
                              <p:cond delay="4500"/>
                            </p:stCondLst>
                            <p:childTnLst>
                              <p:par>
                                <p:cTn id="34" presetID="2" presetClass="entr" presetSubtype="2" fill="hold" grpId="0" nodeType="afterEffect">
                                  <p:stCondLst>
                                    <p:cond delay="0"/>
                                  </p:stCondLst>
                                  <p:childTnLst>
                                    <p:set>
                                      <p:cBhvr>
                                        <p:cTn id="35" dur="1" fill="hold">
                                          <p:stCondLst>
                                            <p:cond delay="0"/>
                                          </p:stCondLst>
                                        </p:cTn>
                                        <p:tgtEl>
                                          <p:spTgt spid="733190"/>
                                        </p:tgtEl>
                                        <p:attrNameLst>
                                          <p:attrName>style.visibility</p:attrName>
                                        </p:attrNameLst>
                                      </p:cBhvr>
                                      <p:to>
                                        <p:strVal val="visible"/>
                                      </p:to>
                                    </p:set>
                                    <p:anim calcmode="lin" valueType="num">
                                      <p:cBhvr additive="base">
                                        <p:cTn id="36" dur="500" fill="hold"/>
                                        <p:tgtEl>
                                          <p:spTgt spid="733190"/>
                                        </p:tgtEl>
                                        <p:attrNameLst>
                                          <p:attrName>ppt_x</p:attrName>
                                        </p:attrNameLst>
                                      </p:cBhvr>
                                      <p:tavLst>
                                        <p:tav tm="0">
                                          <p:val>
                                            <p:strVal val="1+#ppt_w/2"/>
                                          </p:val>
                                        </p:tav>
                                        <p:tav tm="100000">
                                          <p:val>
                                            <p:strVal val="#ppt_x"/>
                                          </p:val>
                                        </p:tav>
                                      </p:tavLst>
                                    </p:anim>
                                    <p:anim calcmode="lin" valueType="num">
                                      <p:cBhvr additive="base">
                                        <p:cTn id="37" dur="500" fill="hold"/>
                                        <p:tgtEl>
                                          <p:spTgt spid="733190"/>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10" presetClass="entr" presetSubtype="0" fill="hold" nodeType="afterEffect">
                                  <p:stCondLst>
                                    <p:cond delay="0"/>
                                  </p:stCondLst>
                                  <p:childTnLst>
                                    <p:set>
                                      <p:cBhvr>
                                        <p:cTn id="40" dur="1" fill="hold">
                                          <p:stCondLst>
                                            <p:cond delay="0"/>
                                          </p:stCondLst>
                                        </p:cTn>
                                        <p:tgtEl>
                                          <p:spTgt spid="733189"/>
                                        </p:tgtEl>
                                        <p:attrNameLst>
                                          <p:attrName>style.visibility</p:attrName>
                                        </p:attrNameLst>
                                      </p:cBhvr>
                                      <p:to>
                                        <p:strVal val="visible"/>
                                      </p:to>
                                    </p:set>
                                    <p:animEffect transition="in" filter="fade">
                                      <p:cBhvr>
                                        <p:cTn id="41" dur="2000"/>
                                        <p:tgtEl>
                                          <p:spTgt spid="733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3187" grpId="0" build="p" advAuto="0"/>
      <p:bldP spid="733190"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4210" name="Rectangle 2"/>
          <p:cNvSpPr>
            <a:spLocks noGrp="1" noChangeArrowheads="1"/>
          </p:cNvSpPr>
          <p:nvPr>
            <p:ph type="title"/>
          </p:nvPr>
        </p:nvSpPr>
        <p:spPr/>
        <p:txBody>
          <a:bodyPr/>
          <a:lstStyle/>
          <a:p>
            <a:pPr eaLnBrk="1" hangingPunct="1">
              <a:defRPr/>
            </a:pPr>
            <a:r>
              <a:rPr lang="hu-HU" sz="3200" smtClean="0"/>
              <a:t>Kiegészítő követelmények</a:t>
            </a:r>
          </a:p>
        </p:txBody>
      </p:sp>
      <p:sp>
        <p:nvSpPr>
          <p:cNvPr id="734211" name="Rectangle 3"/>
          <p:cNvSpPr>
            <a:spLocks noGrp="1" noChangeArrowheads="1"/>
          </p:cNvSpPr>
          <p:nvPr>
            <p:ph type="body" idx="1"/>
          </p:nvPr>
        </p:nvSpPr>
        <p:spPr>
          <a:xfrm>
            <a:off x="1736725" y="1433513"/>
            <a:ext cx="7208838" cy="3232150"/>
          </a:xfrm>
        </p:spPr>
        <p:txBody>
          <a:bodyPr/>
          <a:lstStyle/>
          <a:p>
            <a:pPr eaLnBrk="1" hangingPunct="1">
              <a:lnSpc>
                <a:spcPct val="90000"/>
              </a:lnSpc>
            </a:pPr>
            <a:r>
              <a:rPr lang="hu-HU" sz="2400" smtClean="0"/>
              <a:t>Vegyes iratkezelés</a:t>
            </a:r>
          </a:p>
          <a:p>
            <a:pPr eaLnBrk="1" hangingPunct="1">
              <a:lnSpc>
                <a:spcPct val="90000"/>
              </a:lnSpc>
            </a:pPr>
            <a:r>
              <a:rPr lang="hu-HU" sz="2400" smtClean="0"/>
              <a:t>Elektronikus aláírás</a:t>
            </a:r>
          </a:p>
          <a:p>
            <a:pPr eaLnBrk="1" hangingPunct="1">
              <a:lnSpc>
                <a:spcPct val="90000"/>
              </a:lnSpc>
            </a:pPr>
            <a:r>
              <a:rPr lang="hu-HU" sz="2400" smtClean="0"/>
              <a:t>Irattári/levéltári átadásra való előkészítés</a:t>
            </a:r>
          </a:p>
          <a:p>
            <a:pPr eaLnBrk="1" hangingPunct="1">
              <a:lnSpc>
                <a:spcPct val="90000"/>
              </a:lnSpc>
            </a:pPr>
            <a:r>
              <a:rPr lang="hu-HU" sz="2400" smtClean="0"/>
              <a:t>Mentés visszaállítás</a:t>
            </a:r>
          </a:p>
          <a:p>
            <a:pPr eaLnBrk="1" hangingPunct="1">
              <a:lnSpc>
                <a:spcPct val="90000"/>
              </a:lnSpc>
            </a:pPr>
            <a:endParaRPr lang="hu-HU" sz="2400" smtClean="0"/>
          </a:p>
          <a:p>
            <a:pPr eaLnBrk="1" hangingPunct="1">
              <a:lnSpc>
                <a:spcPct val="90000"/>
              </a:lnSpc>
            </a:pPr>
            <a:endParaRPr lang="hu-HU" sz="2400" smtClean="0"/>
          </a:p>
          <a:p>
            <a:pPr eaLnBrk="1" hangingPunct="1">
              <a:lnSpc>
                <a:spcPct val="90000"/>
              </a:lnSpc>
            </a:pPr>
            <a:endParaRPr lang="hu-HU" sz="2400" smtClean="0"/>
          </a:p>
          <a:p>
            <a:pPr lvl="1" eaLnBrk="1" hangingPunct="1">
              <a:lnSpc>
                <a:spcPct val="90000"/>
              </a:lnSpc>
            </a:pPr>
            <a:endParaRPr lang="hu-HU" smtClean="0"/>
          </a:p>
        </p:txBody>
      </p:sp>
      <p:pic>
        <p:nvPicPr>
          <p:cNvPr id="734212" name="Picture 4" descr="címer_kicsi"/>
          <p:cNvPicPr>
            <a:picLocks noChangeAspect="1" noChangeArrowheads="1"/>
          </p:cNvPicPr>
          <p:nvPr/>
        </p:nvPicPr>
        <p:blipFill>
          <a:blip r:embed="rId2" cstate="print"/>
          <a:srcRect/>
          <a:stretch>
            <a:fillRect/>
          </a:stretch>
        </p:blipFill>
        <p:spPr bwMode="auto">
          <a:xfrm>
            <a:off x="627063" y="1484313"/>
            <a:ext cx="779462" cy="1657350"/>
          </a:xfrm>
          <a:prstGeom prst="rect">
            <a:avLst/>
          </a:prstGeom>
          <a:noFill/>
          <a:ln w="9525">
            <a:noFill/>
            <a:miter lim="800000"/>
            <a:headEnd/>
            <a:tailEnd/>
          </a:ln>
        </p:spPr>
      </p:pic>
      <p:pic>
        <p:nvPicPr>
          <p:cNvPr id="734213" name="Picture 5" descr="moreq_small"/>
          <p:cNvPicPr>
            <a:picLocks noChangeAspect="1" noChangeArrowheads="1"/>
          </p:cNvPicPr>
          <p:nvPr/>
        </p:nvPicPr>
        <p:blipFill>
          <a:blip r:embed="rId3" cstate="print"/>
          <a:srcRect/>
          <a:stretch>
            <a:fillRect/>
          </a:stretch>
        </p:blipFill>
        <p:spPr bwMode="auto">
          <a:xfrm>
            <a:off x="249238" y="4356100"/>
            <a:ext cx="1544637" cy="1004888"/>
          </a:xfrm>
          <a:prstGeom prst="rect">
            <a:avLst/>
          </a:prstGeom>
          <a:noFill/>
          <a:ln w="9525">
            <a:noFill/>
            <a:miter lim="800000"/>
            <a:headEnd/>
            <a:tailEnd/>
          </a:ln>
        </p:spPr>
      </p:pic>
      <p:sp>
        <p:nvSpPr>
          <p:cNvPr id="734214" name="Rectangle 6"/>
          <p:cNvSpPr>
            <a:spLocks noChangeArrowheads="1"/>
          </p:cNvSpPr>
          <p:nvPr/>
        </p:nvSpPr>
        <p:spPr bwMode="auto">
          <a:xfrm>
            <a:off x="1784350" y="3795713"/>
            <a:ext cx="7004050" cy="719137"/>
          </a:xfrm>
          <a:prstGeom prst="rect">
            <a:avLst/>
          </a:prstGeom>
          <a:noFill/>
          <a:ln w="9525">
            <a:noFill/>
            <a:miter lim="800000"/>
            <a:headEnd/>
            <a:tailEnd/>
          </a:ln>
        </p:spPr>
        <p:txBody>
          <a:bodyPr lIns="91424" tIns="45712" rIns="91424" bIns="45712"/>
          <a:lstStyle/>
          <a:p>
            <a:pPr marL="342900" indent="-342900">
              <a:spcBef>
                <a:spcPct val="20000"/>
              </a:spcBef>
              <a:buClr>
                <a:srgbClr val="C41F3A"/>
              </a:buClr>
              <a:buFont typeface="Wingdings" pitchFamily="2" charset="2"/>
              <a:buBlip>
                <a:blip r:embed="rId4"/>
              </a:buBlip>
            </a:pPr>
            <a:r>
              <a:rPr lang="hu-HU" sz="2400" b="0">
                <a:latin typeface="Century Schoolbook" pitchFamily="18" charset="0"/>
              </a:rPr>
              <a:t>Vegyes iratkezelés</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Nem funkcionális követelmények</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Dokumentumkezelés és Workflow</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Megjelenítés és nyomtatás</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Elektronikus aláírás</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Adminisztratív funkciók</a:t>
            </a:r>
          </a:p>
          <a:p>
            <a:pPr marL="342900" indent="-342900">
              <a:spcBef>
                <a:spcPct val="20000"/>
              </a:spcBef>
              <a:buClr>
                <a:srgbClr val="C41F3A"/>
              </a:buClr>
              <a:buFont typeface="Wingdings" pitchFamily="2" charset="2"/>
              <a:buBlip>
                <a:blip r:embed="rId4"/>
              </a:buBlip>
            </a:pPr>
            <a:endParaRPr lang="hu-HU" sz="2400" b="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34211">
                                            <p:txEl>
                                              <p:pRg st="0" end="0"/>
                                            </p:txEl>
                                          </p:spTgt>
                                        </p:tgtEl>
                                        <p:attrNameLst>
                                          <p:attrName>style.visibility</p:attrName>
                                        </p:attrNameLst>
                                      </p:cBhvr>
                                      <p:to>
                                        <p:strVal val="visible"/>
                                      </p:to>
                                    </p:set>
                                    <p:anim calcmode="lin" valueType="num">
                                      <p:cBhvr additive="base">
                                        <p:cTn id="7" dur="500" fill="hold"/>
                                        <p:tgtEl>
                                          <p:spTgt spid="7342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4211">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734211">
                                            <p:txEl>
                                              <p:pRg st="1" end="1"/>
                                            </p:txEl>
                                          </p:spTgt>
                                        </p:tgtEl>
                                        <p:attrNameLst>
                                          <p:attrName>style.visibility</p:attrName>
                                        </p:attrNameLst>
                                      </p:cBhvr>
                                      <p:to>
                                        <p:strVal val="visible"/>
                                      </p:to>
                                    </p:set>
                                    <p:anim calcmode="lin" valueType="num">
                                      <p:cBhvr additive="base">
                                        <p:cTn id="12" dur="500" fill="hold"/>
                                        <p:tgtEl>
                                          <p:spTgt spid="734211">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734211">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734211">
                                            <p:txEl>
                                              <p:pRg st="2" end="2"/>
                                            </p:txEl>
                                          </p:spTgt>
                                        </p:tgtEl>
                                        <p:attrNameLst>
                                          <p:attrName>style.visibility</p:attrName>
                                        </p:attrNameLst>
                                      </p:cBhvr>
                                      <p:to>
                                        <p:strVal val="visible"/>
                                      </p:to>
                                    </p:set>
                                    <p:anim calcmode="lin" valueType="num">
                                      <p:cBhvr additive="base">
                                        <p:cTn id="17" dur="500" fill="hold"/>
                                        <p:tgtEl>
                                          <p:spTgt spid="734211">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34211">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734211">
                                            <p:txEl>
                                              <p:pRg st="3" end="3"/>
                                            </p:txEl>
                                          </p:spTgt>
                                        </p:tgtEl>
                                        <p:attrNameLst>
                                          <p:attrName>style.visibility</p:attrName>
                                        </p:attrNameLst>
                                      </p:cBhvr>
                                      <p:to>
                                        <p:strVal val="visible"/>
                                      </p:to>
                                    </p:set>
                                    <p:anim calcmode="lin" valueType="num">
                                      <p:cBhvr additive="base">
                                        <p:cTn id="22" dur="500" fill="hold"/>
                                        <p:tgtEl>
                                          <p:spTgt spid="734211">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734211">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734212"/>
                                        </p:tgtEl>
                                        <p:attrNameLst>
                                          <p:attrName>style.visibility</p:attrName>
                                        </p:attrNameLst>
                                      </p:cBhvr>
                                      <p:to>
                                        <p:strVal val="visible"/>
                                      </p:to>
                                    </p:set>
                                    <p:animEffect transition="in" filter="fade">
                                      <p:cBhvr>
                                        <p:cTn id="27" dur="2000"/>
                                        <p:tgtEl>
                                          <p:spTgt spid="734212"/>
                                        </p:tgtEl>
                                      </p:cBhvr>
                                    </p:animEffect>
                                  </p:childTnLst>
                                </p:cTn>
                              </p:par>
                            </p:childTnLst>
                          </p:cTn>
                        </p:par>
                        <p:par>
                          <p:cTn id="28" fill="hold">
                            <p:stCondLst>
                              <p:cond delay="4000"/>
                            </p:stCondLst>
                            <p:childTnLst>
                              <p:par>
                                <p:cTn id="29" presetID="2" presetClass="entr" presetSubtype="2" fill="hold" grpId="0" nodeType="afterEffect">
                                  <p:stCondLst>
                                    <p:cond delay="0"/>
                                  </p:stCondLst>
                                  <p:childTnLst>
                                    <p:set>
                                      <p:cBhvr>
                                        <p:cTn id="30" dur="1" fill="hold">
                                          <p:stCondLst>
                                            <p:cond delay="0"/>
                                          </p:stCondLst>
                                        </p:cTn>
                                        <p:tgtEl>
                                          <p:spTgt spid="734214"/>
                                        </p:tgtEl>
                                        <p:attrNameLst>
                                          <p:attrName>style.visibility</p:attrName>
                                        </p:attrNameLst>
                                      </p:cBhvr>
                                      <p:to>
                                        <p:strVal val="visible"/>
                                      </p:to>
                                    </p:set>
                                    <p:anim calcmode="lin" valueType="num">
                                      <p:cBhvr additive="base">
                                        <p:cTn id="31" dur="500" fill="hold"/>
                                        <p:tgtEl>
                                          <p:spTgt spid="734214"/>
                                        </p:tgtEl>
                                        <p:attrNameLst>
                                          <p:attrName>ppt_x</p:attrName>
                                        </p:attrNameLst>
                                      </p:cBhvr>
                                      <p:tavLst>
                                        <p:tav tm="0">
                                          <p:val>
                                            <p:strVal val="1+#ppt_w/2"/>
                                          </p:val>
                                        </p:tav>
                                        <p:tav tm="100000">
                                          <p:val>
                                            <p:strVal val="#ppt_x"/>
                                          </p:val>
                                        </p:tav>
                                      </p:tavLst>
                                    </p:anim>
                                    <p:anim calcmode="lin" valueType="num">
                                      <p:cBhvr additive="base">
                                        <p:cTn id="32" dur="500" fill="hold"/>
                                        <p:tgtEl>
                                          <p:spTgt spid="734214"/>
                                        </p:tgtEl>
                                        <p:attrNameLst>
                                          <p:attrName>ppt_y</p:attrName>
                                        </p:attrNameLst>
                                      </p:cBhvr>
                                      <p:tavLst>
                                        <p:tav tm="0">
                                          <p:val>
                                            <p:strVal val="#ppt_y"/>
                                          </p:val>
                                        </p:tav>
                                        <p:tav tm="100000">
                                          <p:val>
                                            <p:strVal val="#ppt_y"/>
                                          </p:val>
                                        </p:tav>
                                      </p:tavLst>
                                    </p:anim>
                                  </p:childTnLst>
                                </p:cTn>
                              </p:par>
                            </p:childTnLst>
                          </p:cTn>
                        </p:par>
                        <p:par>
                          <p:cTn id="33" fill="hold">
                            <p:stCondLst>
                              <p:cond delay="4500"/>
                            </p:stCondLst>
                            <p:childTnLst>
                              <p:par>
                                <p:cTn id="34" presetID="10" presetClass="entr" presetSubtype="0" fill="hold" nodeType="afterEffect">
                                  <p:stCondLst>
                                    <p:cond delay="0"/>
                                  </p:stCondLst>
                                  <p:childTnLst>
                                    <p:set>
                                      <p:cBhvr>
                                        <p:cTn id="35" dur="1" fill="hold">
                                          <p:stCondLst>
                                            <p:cond delay="0"/>
                                          </p:stCondLst>
                                        </p:cTn>
                                        <p:tgtEl>
                                          <p:spTgt spid="734213"/>
                                        </p:tgtEl>
                                        <p:attrNameLst>
                                          <p:attrName>style.visibility</p:attrName>
                                        </p:attrNameLst>
                                      </p:cBhvr>
                                      <p:to>
                                        <p:strVal val="visible"/>
                                      </p:to>
                                    </p:set>
                                    <p:animEffect transition="in" filter="fade">
                                      <p:cBhvr>
                                        <p:cTn id="36" dur="2000"/>
                                        <p:tgtEl>
                                          <p:spTgt spid="734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211" grpId="0" build="p" advAuto="0"/>
      <p:bldP spid="7342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Rectangle 2"/>
          <p:cNvSpPr>
            <a:spLocks noGrp="1" noChangeArrowheads="1"/>
          </p:cNvSpPr>
          <p:nvPr>
            <p:ph type="title"/>
          </p:nvPr>
        </p:nvSpPr>
        <p:spPr/>
        <p:txBody>
          <a:bodyPr/>
          <a:lstStyle/>
          <a:p>
            <a:pPr eaLnBrk="1" hangingPunct="1">
              <a:defRPr/>
            </a:pPr>
            <a:r>
              <a:rPr lang="hu-HU" smtClean="0"/>
              <a:t>Újdonság a MoReq2-ben</a:t>
            </a:r>
          </a:p>
        </p:txBody>
      </p:sp>
      <p:sp>
        <p:nvSpPr>
          <p:cNvPr id="31747" name="Rectangle 3"/>
          <p:cNvSpPr>
            <a:spLocks noGrp="1" noChangeArrowheads="1"/>
          </p:cNvSpPr>
          <p:nvPr>
            <p:ph type="body" idx="1"/>
          </p:nvPr>
        </p:nvSpPr>
        <p:spPr>
          <a:xfrm>
            <a:off x="684213" y="1700213"/>
            <a:ext cx="7920037" cy="4375150"/>
          </a:xfrm>
        </p:spPr>
        <p:txBody>
          <a:bodyPr/>
          <a:lstStyle/>
          <a:p>
            <a:pPr eaLnBrk="1" hangingPunct="1">
              <a:lnSpc>
                <a:spcPct val="80000"/>
              </a:lnSpc>
            </a:pPr>
            <a:r>
              <a:rPr lang="en-US" sz="1800" smtClean="0">
                <a:solidFill>
                  <a:srgbClr val="C41F3A"/>
                </a:solidFill>
              </a:rPr>
              <a:t>NONHIERARCHICAL</a:t>
            </a:r>
            <a:r>
              <a:rPr lang="hu-HU" sz="1800" smtClean="0">
                <a:solidFill>
                  <a:srgbClr val="C41F3A"/>
                </a:solidFill>
              </a:rPr>
              <a:t> </a:t>
            </a:r>
            <a:r>
              <a:rPr lang="en-US" sz="1800" smtClean="0">
                <a:solidFill>
                  <a:srgbClr val="C41F3A"/>
                </a:solidFill>
              </a:rPr>
              <a:t>CLASSIFICATION SCHEMES</a:t>
            </a:r>
          </a:p>
          <a:p>
            <a:pPr eaLnBrk="1" hangingPunct="1">
              <a:lnSpc>
                <a:spcPct val="80000"/>
              </a:lnSpc>
            </a:pPr>
            <a:r>
              <a:rPr lang="en-US" sz="1800" smtClean="0"/>
              <a:t>MANAGEMENT OF PHYSICAL RECORDS</a:t>
            </a:r>
          </a:p>
          <a:p>
            <a:pPr eaLnBrk="1" hangingPunct="1">
              <a:lnSpc>
                <a:spcPct val="80000"/>
              </a:lnSpc>
            </a:pPr>
            <a:r>
              <a:rPr lang="en-US" sz="1800" smtClean="0"/>
              <a:t>HYBRID FILE RETENTION AND DISPOSAL</a:t>
            </a:r>
          </a:p>
          <a:p>
            <a:pPr eaLnBrk="1" hangingPunct="1">
              <a:lnSpc>
                <a:spcPct val="80000"/>
              </a:lnSpc>
            </a:pPr>
            <a:r>
              <a:rPr lang="en-US" sz="1800" smtClean="0"/>
              <a:t>DOCUMENT MANAGEMENT AND COLLABORATIVE WORKING</a:t>
            </a:r>
          </a:p>
          <a:p>
            <a:pPr eaLnBrk="1" hangingPunct="1">
              <a:lnSpc>
                <a:spcPct val="80000"/>
              </a:lnSpc>
            </a:pPr>
            <a:r>
              <a:rPr lang="en-US" sz="1800" smtClean="0"/>
              <a:t>INTEGRATION WITH WORKFLOW</a:t>
            </a:r>
          </a:p>
          <a:p>
            <a:pPr eaLnBrk="1" hangingPunct="1">
              <a:lnSpc>
                <a:spcPct val="80000"/>
              </a:lnSpc>
            </a:pPr>
            <a:r>
              <a:rPr lang="en-US" sz="1800" smtClean="0">
                <a:solidFill>
                  <a:srgbClr val="C41F3A"/>
                </a:solidFill>
              </a:rPr>
              <a:t>CASEWORK</a:t>
            </a:r>
            <a:endParaRPr lang="hu-HU" sz="1800" smtClean="0">
              <a:solidFill>
                <a:srgbClr val="C41F3A"/>
              </a:solidFill>
            </a:endParaRPr>
          </a:p>
          <a:p>
            <a:pPr eaLnBrk="1" hangingPunct="1">
              <a:lnSpc>
                <a:spcPct val="80000"/>
              </a:lnSpc>
            </a:pPr>
            <a:r>
              <a:rPr lang="en-US" sz="1800" smtClean="0">
                <a:solidFill>
                  <a:srgbClr val="C41F3A"/>
                </a:solidFill>
              </a:rPr>
              <a:t>INTEGRATION WITH WEB CONTENT MANAGEMENT SYSTEMS</a:t>
            </a:r>
          </a:p>
          <a:p>
            <a:pPr eaLnBrk="1" hangingPunct="1">
              <a:lnSpc>
                <a:spcPct val="80000"/>
              </a:lnSpc>
            </a:pPr>
            <a:r>
              <a:rPr lang="en-US" sz="1800" smtClean="0"/>
              <a:t>ELECTRONIC SIGNATURES</a:t>
            </a:r>
          </a:p>
          <a:p>
            <a:pPr eaLnBrk="1" hangingPunct="1">
              <a:lnSpc>
                <a:spcPct val="80000"/>
              </a:lnSpc>
            </a:pPr>
            <a:r>
              <a:rPr lang="en-US" sz="1800" smtClean="0"/>
              <a:t>ENCRYPTION</a:t>
            </a:r>
          </a:p>
          <a:p>
            <a:pPr eaLnBrk="1" hangingPunct="1">
              <a:lnSpc>
                <a:spcPct val="80000"/>
              </a:lnSpc>
            </a:pPr>
            <a:r>
              <a:rPr lang="en-US" sz="1800" smtClean="0"/>
              <a:t>ELECTRONIC WATERMARKS ETC.</a:t>
            </a:r>
          </a:p>
          <a:p>
            <a:pPr eaLnBrk="1" hangingPunct="1">
              <a:lnSpc>
                <a:spcPct val="80000"/>
              </a:lnSpc>
            </a:pPr>
            <a:r>
              <a:rPr lang="en-US" sz="1800" smtClean="0"/>
              <a:t>INTEROPERABILITY AND OPENNESS</a:t>
            </a:r>
          </a:p>
          <a:p>
            <a:pPr eaLnBrk="1" hangingPunct="1">
              <a:lnSpc>
                <a:spcPct val="80000"/>
              </a:lnSpc>
            </a:pPr>
            <a:r>
              <a:rPr lang="en-US" sz="1800" smtClean="0">
                <a:solidFill>
                  <a:srgbClr val="C41F3A"/>
                </a:solidFill>
              </a:rPr>
              <a:t>DISTRIBUTED SYSTEMS</a:t>
            </a:r>
          </a:p>
          <a:p>
            <a:pPr eaLnBrk="1" hangingPunct="1">
              <a:lnSpc>
                <a:spcPct val="80000"/>
              </a:lnSpc>
            </a:pPr>
            <a:r>
              <a:rPr lang="en-US" sz="1800" smtClean="0">
                <a:solidFill>
                  <a:srgbClr val="C41F3A"/>
                </a:solidFill>
              </a:rPr>
              <a:t>OFFLINE AND REMOTE WORKING</a:t>
            </a:r>
          </a:p>
          <a:p>
            <a:pPr eaLnBrk="1" hangingPunct="1">
              <a:lnSpc>
                <a:spcPct val="80000"/>
              </a:lnSpc>
            </a:pPr>
            <a:r>
              <a:rPr lang="en-US" sz="1800" smtClean="0">
                <a:solidFill>
                  <a:srgbClr val="C41F3A"/>
                </a:solidFill>
              </a:rPr>
              <a:t>DEFINITION AND DESCRIPTION OF RECORDKEEPING PROCESSES</a:t>
            </a:r>
          </a:p>
          <a:p>
            <a:pPr eaLnBrk="1" hangingPunct="1">
              <a:lnSpc>
                <a:spcPct val="80000"/>
              </a:lnSpc>
            </a:pPr>
            <a:r>
              <a:rPr lang="en-US" sz="1800" smtClean="0">
                <a:solidFill>
                  <a:srgbClr val="C41F3A"/>
                </a:solidFill>
              </a:rPr>
              <a:t>FAX INTEGRATION</a:t>
            </a:r>
            <a:endParaRPr lang="hu-HU" sz="1800" smtClean="0">
              <a:solidFill>
                <a:srgbClr val="C41F3A"/>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14" name="Rectangle 2"/>
          <p:cNvSpPr>
            <a:spLocks noGrp="1" noChangeArrowheads="1"/>
          </p:cNvSpPr>
          <p:nvPr>
            <p:ph type="title"/>
          </p:nvPr>
        </p:nvSpPr>
        <p:spPr/>
        <p:txBody>
          <a:bodyPr/>
          <a:lstStyle/>
          <a:p>
            <a:pPr eaLnBrk="1" hangingPunct="1">
              <a:defRPr/>
            </a:pPr>
            <a:r>
              <a:rPr lang="hu-HU" smtClean="0"/>
              <a:t>Újdonságok</a:t>
            </a:r>
          </a:p>
        </p:txBody>
      </p:sp>
      <p:sp>
        <p:nvSpPr>
          <p:cNvPr id="32771" name="Rectangle 3"/>
          <p:cNvSpPr>
            <a:spLocks noGrp="1" noChangeArrowheads="1"/>
          </p:cNvSpPr>
          <p:nvPr>
            <p:ph type="body" idx="1"/>
          </p:nvPr>
        </p:nvSpPr>
        <p:spPr>
          <a:xfrm>
            <a:off x="684213" y="1700213"/>
            <a:ext cx="7920037" cy="1031875"/>
          </a:xfrm>
        </p:spPr>
        <p:txBody>
          <a:bodyPr/>
          <a:lstStyle/>
          <a:p>
            <a:pPr eaLnBrk="1" hangingPunct="1"/>
            <a:r>
              <a:rPr lang="hu-HU" smtClean="0"/>
              <a:t>Open XML</a:t>
            </a:r>
          </a:p>
          <a:p>
            <a:pPr eaLnBrk="1" hangingPunct="1"/>
            <a:r>
              <a:rPr lang="hu-HU" smtClean="0"/>
              <a:t>Magyar rendeletmódosítás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2400300" y="4398963"/>
            <a:ext cx="6753225" cy="1874837"/>
          </a:xfrm>
          <a:effectLst>
            <a:outerShdw dist="45791" dir="2021404" algn="ctr" rotWithShape="0">
              <a:schemeClr val="tx1">
                <a:alpha val="50000"/>
              </a:schemeClr>
            </a:outerShdw>
          </a:effectLst>
        </p:spPr>
        <p:txBody>
          <a:bodyPr/>
          <a:lstStyle/>
          <a:p>
            <a:pPr eaLnBrk="1" hangingPunct="1"/>
            <a:r>
              <a:rPr lang="hu-HU" smtClean="0"/>
              <a:t>Kérdések és válaszok</a:t>
            </a:r>
          </a:p>
        </p:txBody>
      </p:sp>
      <p:sp>
        <p:nvSpPr>
          <p:cNvPr id="3076" name="WordArt 4"/>
          <p:cNvSpPr>
            <a:spLocks noChangeArrowheads="1" noChangeShapeType="1" noTextEdit="1"/>
          </p:cNvSpPr>
          <p:nvPr/>
        </p:nvSpPr>
        <p:spPr bwMode="auto">
          <a:xfrm>
            <a:off x="157163" y="3522663"/>
            <a:ext cx="2887662" cy="3335337"/>
          </a:xfrm>
          <a:prstGeom prst="rect">
            <a:avLst/>
          </a:prstGeom>
        </p:spPr>
        <p:txBody>
          <a:bodyPr wrap="none" fromWordArt="1">
            <a:prstTxWarp prst="textDeflateBottom">
              <a:avLst>
                <a:gd name="adj" fmla="val 76472"/>
              </a:avLst>
            </a:prstTxWarp>
            <a:scene3d>
              <a:camera prst="legacyPerspectiveFront">
                <a:rot lat="19799998" lon="19439996" rev="0"/>
              </a:camera>
              <a:lightRig rig="legacyNormal2" dir="t"/>
            </a:scene3d>
            <a:sp3d extrusionH="354000" prstMaterial="legacyMatte">
              <a:extrusionClr>
                <a:srgbClr val="939676"/>
              </a:extrusionClr>
            </a:sp3d>
          </a:bodyPr>
          <a:lstStyle/>
          <a:p>
            <a:pPr algn="ctr"/>
            <a:r>
              <a:rPr lang="hu-HU" sz="3600" kern="10">
                <a:ln w="9525">
                  <a:round/>
                  <a:headEnd/>
                  <a:tailEnd/>
                </a:ln>
                <a:gradFill rotWithShape="1">
                  <a:gsLst>
                    <a:gs pos="0">
                      <a:srgbClr val="707070"/>
                    </a:gs>
                    <a:gs pos="50000">
                      <a:srgbClr val="FFFFFF"/>
                    </a:gs>
                    <a:gs pos="100000">
                      <a:srgbClr val="707070"/>
                    </a:gs>
                  </a:gsLst>
                  <a:lin ang="2700000" scaled="1"/>
                </a:gradFill>
                <a:latin typeface="Arial Black"/>
              </a:rPr>
              <a:t>?</a:t>
            </a:r>
          </a:p>
        </p:txBody>
      </p:sp>
    </p:spTree>
    <p:controls>
      <p:control spid="3074" r:id="rId2" imgW="9142857" imgH="3157728"/>
    </p:controls>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4" name="Rectangle 4"/>
          <p:cNvSpPr>
            <a:spLocks noGrp="1" noChangeArrowheads="1"/>
          </p:cNvSpPr>
          <p:nvPr>
            <p:ph type="ctrTitle"/>
          </p:nvPr>
        </p:nvSpPr>
        <p:spPr>
          <a:xfrm>
            <a:off x="1281113" y="682625"/>
            <a:ext cx="4943475" cy="1874838"/>
          </a:xfrm>
          <a:effectLst>
            <a:outerShdw dist="45791" dir="2021404" algn="ctr" rotWithShape="0">
              <a:schemeClr val="tx1">
                <a:alpha val="50000"/>
              </a:schemeClr>
            </a:outerShdw>
          </a:effectLst>
        </p:spPr>
        <p:txBody>
          <a:bodyPr/>
          <a:lstStyle/>
          <a:p>
            <a:pPr eaLnBrk="1" hangingPunct="1"/>
            <a:r>
              <a:rPr lang="hu-HU" smtClean="0"/>
              <a:t>Köszönjük a figyelmet!</a:t>
            </a:r>
          </a:p>
        </p:txBody>
      </p:sp>
      <p:sp>
        <p:nvSpPr>
          <p:cNvPr id="424965" name="Rectangle 5"/>
          <p:cNvSpPr>
            <a:spLocks noGrp="1" noChangeArrowheads="1"/>
          </p:cNvSpPr>
          <p:nvPr>
            <p:ph type="subTitle" idx="1"/>
          </p:nvPr>
        </p:nvSpPr>
        <p:spPr>
          <a:xfrm>
            <a:off x="954088" y="4976813"/>
            <a:ext cx="5392737" cy="1527175"/>
          </a:xfrm>
        </p:spPr>
        <p:txBody>
          <a:bodyPr/>
          <a:lstStyle/>
          <a:p>
            <a:pPr eaLnBrk="1" hangingPunct="1">
              <a:lnSpc>
                <a:spcPct val="90000"/>
              </a:lnSpc>
            </a:pPr>
            <a:r>
              <a:rPr lang="hu-HU" smtClean="0"/>
              <a:t>www.freesoft.hu</a:t>
            </a:r>
          </a:p>
          <a:p>
            <a:pPr eaLnBrk="1" hangingPunct="1">
              <a:lnSpc>
                <a:spcPct val="90000"/>
              </a:lnSpc>
            </a:pPr>
            <a:r>
              <a:rPr lang="hu-HU" smtClean="0"/>
              <a:t>www.contentum.hu</a:t>
            </a:r>
          </a:p>
          <a:p>
            <a:pPr eaLnBrk="1" hangingPunct="1">
              <a:lnSpc>
                <a:spcPct val="90000"/>
              </a:lnSpc>
            </a:pPr>
            <a:r>
              <a:rPr lang="hu-HU" smtClean="0"/>
              <a:t>tfuzessy@freesoft.hu</a:t>
            </a:r>
          </a:p>
          <a:p>
            <a:pPr eaLnBrk="1" hangingPunct="1">
              <a:lnSpc>
                <a:spcPct val="90000"/>
              </a:lnSpc>
            </a:pPr>
            <a:endParaRPr lang="hu-HU"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424964"/>
                                        </p:tgtEl>
                                        <p:attrNameLst>
                                          <p:attrName>style.visibility</p:attrName>
                                        </p:attrNameLst>
                                      </p:cBhvr>
                                      <p:to>
                                        <p:strVal val="visible"/>
                                      </p:to>
                                    </p:set>
                                    <p:animEffect transition="in" filter="fade">
                                      <p:cBhvr>
                                        <p:cTn id="7" dur="2000"/>
                                        <p:tgtEl>
                                          <p:spTgt spid="424964"/>
                                        </p:tgtEl>
                                      </p:cBhvr>
                                    </p:animEffect>
                                  </p:childTnLst>
                                </p:cTn>
                              </p:par>
                            </p:childTnLst>
                          </p:cTn>
                        </p:par>
                        <p:par>
                          <p:cTn id="8" fill="hold">
                            <p:stCondLst>
                              <p:cond delay="4000"/>
                            </p:stCondLst>
                            <p:childTnLst>
                              <p:par>
                                <p:cTn id="9" presetID="10" presetClass="entr" presetSubtype="0" fill="hold" grpId="0" nodeType="afterEffect">
                                  <p:stCondLst>
                                    <p:cond delay="0"/>
                                  </p:stCondLst>
                                  <p:childTnLst>
                                    <p:set>
                                      <p:cBhvr>
                                        <p:cTn id="10" dur="1" fill="hold">
                                          <p:stCondLst>
                                            <p:cond delay="0"/>
                                          </p:stCondLst>
                                        </p:cTn>
                                        <p:tgtEl>
                                          <p:spTgt spid="424965">
                                            <p:txEl>
                                              <p:pRg st="0" end="0"/>
                                            </p:txEl>
                                          </p:spTgt>
                                        </p:tgtEl>
                                        <p:attrNameLst>
                                          <p:attrName>style.visibility</p:attrName>
                                        </p:attrNameLst>
                                      </p:cBhvr>
                                      <p:to>
                                        <p:strVal val="visible"/>
                                      </p:to>
                                    </p:set>
                                    <p:animEffect transition="in" filter="fade">
                                      <p:cBhvr>
                                        <p:cTn id="11" dur="2000"/>
                                        <p:tgtEl>
                                          <p:spTgt spid="424965">
                                            <p:txEl>
                                              <p:pRg st="0" end="0"/>
                                            </p:txEl>
                                          </p:spTgt>
                                        </p:tgtEl>
                                      </p:cBhvr>
                                    </p:animEffect>
                                  </p:childTnLst>
                                </p:cTn>
                              </p:par>
                            </p:childTnLst>
                          </p:cTn>
                        </p:par>
                        <p:par>
                          <p:cTn id="12" fill="hold">
                            <p:stCondLst>
                              <p:cond delay="6000"/>
                            </p:stCondLst>
                            <p:childTnLst>
                              <p:par>
                                <p:cTn id="13" presetID="10" presetClass="entr" presetSubtype="0" fill="hold" grpId="0" nodeType="afterEffect">
                                  <p:stCondLst>
                                    <p:cond delay="0"/>
                                  </p:stCondLst>
                                  <p:childTnLst>
                                    <p:set>
                                      <p:cBhvr>
                                        <p:cTn id="14" dur="1" fill="hold">
                                          <p:stCondLst>
                                            <p:cond delay="0"/>
                                          </p:stCondLst>
                                        </p:cTn>
                                        <p:tgtEl>
                                          <p:spTgt spid="424965">
                                            <p:txEl>
                                              <p:pRg st="1" end="1"/>
                                            </p:txEl>
                                          </p:spTgt>
                                        </p:tgtEl>
                                        <p:attrNameLst>
                                          <p:attrName>style.visibility</p:attrName>
                                        </p:attrNameLst>
                                      </p:cBhvr>
                                      <p:to>
                                        <p:strVal val="visible"/>
                                      </p:to>
                                    </p:set>
                                    <p:animEffect transition="in" filter="fade">
                                      <p:cBhvr>
                                        <p:cTn id="15" dur="2000"/>
                                        <p:tgtEl>
                                          <p:spTgt spid="424965">
                                            <p:txEl>
                                              <p:pRg st="1" end="1"/>
                                            </p:txEl>
                                          </p:spTgt>
                                        </p:tgtEl>
                                      </p:cBhvr>
                                    </p:animEffect>
                                  </p:childTnLst>
                                </p:cTn>
                              </p:par>
                            </p:childTnLst>
                          </p:cTn>
                        </p:par>
                        <p:par>
                          <p:cTn id="16" fill="hold">
                            <p:stCondLst>
                              <p:cond delay="8000"/>
                            </p:stCondLst>
                            <p:childTnLst>
                              <p:par>
                                <p:cTn id="17" presetID="10" presetClass="entr" presetSubtype="0" fill="hold" grpId="0" nodeType="afterEffect">
                                  <p:stCondLst>
                                    <p:cond delay="0"/>
                                  </p:stCondLst>
                                  <p:childTnLst>
                                    <p:set>
                                      <p:cBhvr>
                                        <p:cTn id="18" dur="1" fill="hold">
                                          <p:stCondLst>
                                            <p:cond delay="0"/>
                                          </p:stCondLst>
                                        </p:cTn>
                                        <p:tgtEl>
                                          <p:spTgt spid="424965">
                                            <p:txEl>
                                              <p:pRg st="2" end="2"/>
                                            </p:txEl>
                                          </p:spTgt>
                                        </p:tgtEl>
                                        <p:attrNameLst>
                                          <p:attrName>style.visibility</p:attrName>
                                        </p:attrNameLst>
                                      </p:cBhvr>
                                      <p:to>
                                        <p:strVal val="visible"/>
                                      </p:to>
                                    </p:set>
                                    <p:animEffect transition="in" filter="fade">
                                      <p:cBhvr>
                                        <p:cTn id="19" dur="2000"/>
                                        <p:tgtEl>
                                          <p:spTgt spid="4249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4" grpId="0"/>
      <p:bldP spid="42496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p:txBody>
          <a:bodyPr/>
          <a:lstStyle/>
          <a:p>
            <a:pPr eaLnBrk="1" hangingPunct="1">
              <a:defRPr/>
            </a:pPr>
            <a:r>
              <a:rPr lang="hu-HU" sz="3200" smtClean="0"/>
              <a:t>KEIR és MoReq</a:t>
            </a:r>
          </a:p>
        </p:txBody>
      </p:sp>
      <p:sp>
        <p:nvSpPr>
          <p:cNvPr id="719875" name="Rectangle 3"/>
          <p:cNvSpPr>
            <a:spLocks noGrp="1" noChangeArrowheads="1"/>
          </p:cNvSpPr>
          <p:nvPr>
            <p:ph type="body" idx="1"/>
          </p:nvPr>
        </p:nvSpPr>
        <p:spPr>
          <a:xfrm>
            <a:off x="1730375" y="1412875"/>
            <a:ext cx="7208838" cy="4306888"/>
          </a:xfrm>
        </p:spPr>
        <p:txBody>
          <a:bodyPr/>
          <a:lstStyle/>
          <a:p>
            <a:pPr eaLnBrk="1" hangingPunct="1">
              <a:lnSpc>
                <a:spcPct val="90000"/>
              </a:lnSpc>
            </a:pPr>
            <a:r>
              <a:rPr lang="hu-HU" sz="1800" smtClean="0"/>
              <a:t>Egységes iratkezelési modell és a szabályozási alapelvek és iratkezelési koncepció </a:t>
            </a:r>
          </a:p>
          <a:p>
            <a:pPr eaLnBrk="1" hangingPunct="1">
              <a:lnSpc>
                <a:spcPct val="90000"/>
              </a:lnSpc>
            </a:pPr>
            <a:r>
              <a:rPr lang="hu-HU" sz="1800" smtClean="0"/>
              <a:t>Az elektronikus levéltár kialakításához alapot adó szabályozás </a:t>
            </a:r>
          </a:p>
          <a:p>
            <a:pPr eaLnBrk="1" hangingPunct="1">
              <a:lnSpc>
                <a:spcPct val="90000"/>
              </a:lnSpc>
            </a:pPr>
            <a:r>
              <a:rPr lang="hu-HU" sz="1800" smtClean="0"/>
              <a:t>A számítógépes és manuális iratkezelés egységes jogszabályi feltételei</a:t>
            </a:r>
          </a:p>
          <a:p>
            <a:pPr eaLnBrk="1" hangingPunct="1">
              <a:lnSpc>
                <a:spcPct val="90000"/>
              </a:lnSpc>
            </a:pPr>
            <a:r>
              <a:rPr lang="hu-HU" sz="1800" smtClean="0"/>
              <a:t>Számítógépes ügyviteli rendszerek platform független műszaki követelményrendszerének koncepciója </a:t>
            </a:r>
          </a:p>
          <a:p>
            <a:pPr eaLnBrk="1" hangingPunct="1">
              <a:lnSpc>
                <a:spcPct val="90000"/>
              </a:lnSpc>
            </a:pPr>
            <a:r>
              <a:rPr lang="hu-HU" sz="1800" smtClean="0"/>
              <a:t>Az elektronikus iratok kezelésében alkalmazható eszközök műszaki és funkcionális követelményrendszere -&gt; előminősítési eljárások feltételei, szabályai </a:t>
            </a:r>
          </a:p>
          <a:p>
            <a:pPr eaLnBrk="1" hangingPunct="1">
              <a:lnSpc>
                <a:spcPct val="90000"/>
              </a:lnSpc>
            </a:pPr>
            <a:r>
              <a:rPr lang="hu-HU" sz="1800" smtClean="0"/>
              <a:t>Szabályozási előterjesztés </a:t>
            </a:r>
          </a:p>
          <a:p>
            <a:pPr eaLnBrk="1" hangingPunct="1">
              <a:lnSpc>
                <a:spcPct val="90000"/>
              </a:lnSpc>
            </a:pPr>
            <a:endParaRPr lang="hu-HU" sz="1800" smtClean="0"/>
          </a:p>
          <a:p>
            <a:pPr eaLnBrk="1" hangingPunct="1">
              <a:lnSpc>
                <a:spcPct val="90000"/>
              </a:lnSpc>
            </a:pPr>
            <a:endParaRPr lang="hu-HU" sz="1800" smtClean="0"/>
          </a:p>
          <a:p>
            <a:pPr eaLnBrk="1" hangingPunct="1">
              <a:lnSpc>
                <a:spcPct val="90000"/>
              </a:lnSpc>
            </a:pPr>
            <a:endParaRPr lang="hu-HU" sz="1800" smtClean="0"/>
          </a:p>
          <a:p>
            <a:pPr lvl="1" eaLnBrk="1" hangingPunct="1">
              <a:lnSpc>
                <a:spcPct val="90000"/>
              </a:lnSpc>
            </a:pPr>
            <a:endParaRPr lang="hu-HU" sz="1800" smtClean="0"/>
          </a:p>
        </p:txBody>
      </p:sp>
      <p:pic>
        <p:nvPicPr>
          <p:cNvPr id="719876" name="Picture 4" descr="címer_kicsi"/>
          <p:cNvPicPr>
            <a:picLocks noChangeAspect="1" noChangeArrowheads="1"/>
          </p:cNvPicPr>
          <p:nvPr/>
        </p:nvPicPr>
        <p:blipFill>
          <a:blip r:embed="rId2" cstate="print"/>
          <a:srcRect/>
          <a:stretch>
            <a:fillRect/>
          </a:stretch>
        </p:blipFill>
        <p:spPr bwMode="auto">
          <a:xfrm>
            <a:off x="627063" y="1484313"/>
            <a:ext cx="779462" cy="1657350"/>
          </a:xfrm>
          <a:prstGeom prst="rect">
            <a:avLst/>
          </a:prstGeom>
          <a:noFill/>
          <a:ln w="9525">
            <a:noFill/>
            <a:miter lim="800000"/>
            <a:headEnd/>
            <a:tailEnd/>
          </a:ln>
        </p:spPr>
      </p:pic>
      <p:pic>
        <p:nvPicPr>
          <p:cNvPr id="719877" name="Picture 5" descr="moreq_small"/>
          <p:cNvPicPr>
            <a:picLocks noChangeAspect="1" noChangeArrowheads="1"/>
          </p:cNvPicPr>
          <p:nvPr/>
        </p:nvPicPr>
        <p:blipFill>
          <a:blip r:embed="rId3" cstate="print"/>
          <a:srcRect/>
          <a:stretch>
            <a:fillRect/>
          </a:stretch>
        </p:blipFill>
        <p:spPr bwMode="auto">
          <a:xfrm>
            <a:off x="173038" y="5256213"/>
            <a:ext cx="1544637" cy="1004887"/>
          </a:xfrm>
          <a:prstGeom prst="rect">
            <a:avLst/>
          </a:prstGeom>
          <a:noFill/>
          <a:ln w="9525">
            <a:noFill/>
            <a:miter lim="800000"/>
            <a:headEnd/>
            <a:tailEnd/>
          </a:ln>
        </p:spPr>
      </p:pic>
      <p:sp>
        <p:nvSpPr>
          <p:cNvPr id="719878" name="Rectangle 6"/>
          <p:cNvSpPr>
            <a:spLocks noChangeArrowheads="1"/>
          </p:cNvSpPr>
          <p:nvPr/>
        </p:nvSpPr>
        <p:spPr bwMode="auto">
          <a:xfrm>
            <a:off x="1739900" y="5095875"/>
            <a:ext cx="7004050" cy="719138"/>
          </a:xfrm>
          <a:prstGeom prst="rect">
            <a:avLst/>
          </a:prstGeom>
          <a:noFill/>
          <a:ln w="9525">
            <a:noFill/>
            <a:miter lim="800000"/>
            <a:headEnd/>
            <a:tailEnd/>
          </a:ln>
        </p:spPr>
        <p:txBody>
          <a:bodyPr lIns="91424" tIns="45712" rIns="91424" bIns="45712"/>
          <a:lstStyle/>
          <a:p>
            <a:pPr marL="342900" indent="-342900">
              <a:spcBef>
                <a:spcPct val="20000"/>
              </a:spcBef>
              <a:buClr>
                <a:srgbClr val="C41F3A"/>
              </a:buClr>
              <a:buFont typeface="Wingdings" pitchFamily="2" charset="2"/>
              <a:buBlip>
                <a:blip r:embed="rId4"/>
              </a:buBlip>
            </a:pPr>
            <a:r>
              <a:rPr lang="hu-HU" sz="2000" b="0">
                <a:latin typeface="Century Schoolbook" pitchFamily="18" charset="0"/>
              </a:rPr>
              <a:t>Egységes elektronikus iratkezelési működési modell</a:t>
            </a:r>
          </a:p>
          <a:p>
            <a:pPr marL="342900" indent="-342900">
              <a:spcBef>
                <a:spcPct val="20000"/>
              </a:spcBef>
              <a:buClr>
                <a:srgbClr val="C41F3A"/>
              </a:buClr>
              <a:buFont typeface="Wingdings" pitchFamily="2" charset="2"/>
              <a:buBlip>
                <a:blip r:embed="rId4"/>
              </a:buBlip>
            </a:pPr>
            <a:r>
              <a:rPr lang="hu-HU" sz="2000" b="0">
                <a:latin typeface="Century Schoolbook" pitchFamily="18" charset="0"/>
              </a:rPr>
              <a:t>Elektronikus iratkezelő szoftverek egységes, platform független funkcionális követelményei</a:t>
            </a:r>
          </a:p>
          <a:p>
            <a:pPr marL="342900" indent="-342900">
              <a:spcBef>
                <a:spcPct val="20000"/>
              </a:spcBef>
              <a:buClr>
                <a:srgbClr val="C41F3A"/>
              </a:buClr>
              <a:buFont typeface="Wingdings" pitchFamily="2" charset="2"/>
              <a:buBlip>
                <a:blip r:embed="rId4"/>
              </a:buBlip>
            </a:pPr>
            <a:r>
              <a:rPr lang="hu-HU" sz="2000" b="0">
                <a:latin typeface="Century Schoolbook" pitchFamily="18" charset="0"/>
              </a:rPr>
              <a:t>Minta szabályozás a nemzeti szabályozásokhoz</a:t>
            </a:r>
          </a:p>
          <a:p>
            <a:pPr marL="342900" indent="-342900">
              <a:spcBef>
                <a:spcPct val="20000"/>
              </a:spcBef>
              <a:buClr>
                <a:srgbClr val="C41F3A"/>
              </a:buClr>
              <a:buFont typeface="Wingdings" pitchFamily="2" charset="2"/>
              <a:buBlip>
                <a:blip r:embed="rId4"/>
              </a:buBlip>
            </a:pPr>
            <a:endParaRPr lang="hu-HU" sz="2000" b="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19875">
                                            <p:txEl>
                                              <p:pRg st="0" end="0"/>
                                            </p:txEl>
                                          </p:spTgt>
                                        </p:tgtEl>
                                        <p:attrNameLst>
                                          <p:attrName>style.visibility</p:attrName>
                                        </p:attrNameLst>
                                      </p:cBhvr>
                                      <p:to>
                                        <p:strVal val="visible"/>
                                      </p:to>
                                    </p:set>
                                    <p:anim calcmode="lin" valueType="num">
                                      <p:cBhvr additive="base">
                                        <p:cTn id="7" dur="500" fill="hold"/>
                                        <p:tgtEl>
                                          <p:spTgt spid="7198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9875">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719875">
                                            <p:txEl>
                                              <p:pRg st="1" end="1"/>
                                            </p:txEl>
                                          </p:spTgt>
                                        </p:tgtEl>
                                        <p:attrNameLst>
                                          <p:attrName>style.visibility</p:attrName>
                                        </p:attrNameLst>
                                      </p:cBhvr>
                                      <p:to>
                                        <p:strVal val="visible"/>
                                      </p:to>
                                    </p:set>
                                    <p:anim calcmode="lin" valueType="num">
                                      <p:cBhvr additive="base">
                                        <p:cTn id="12" dur="500" fill="hold"/>
                                        <p:tgtEl>
                                          <p:spTgt spid="719875">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719875">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719875">
                                            <p:txEl>
                                              <p:pRg st="2" end="2"/>
                                            </p:txEl>
                                          </p:spTgt>
                                        </p:tgtEl>
                                        <p:attrNameLst>
                                          <p:attrName>style.visibility</p:attrName>
                                        </p:attrNameLst>
                                      </p:cBhvr>
                                      <p:to>
                                        <p:strVal val="visible"/>
                                      </p:to>
                                    </p:set>
                                    <p:anim calcmode="lin" valueType="num">
                                      <p:cBhvr additive="base">
                                        <p:cTn id="17" dur="500" fill="hold"/>
                                        <p:tgtEl>
                                          <p:spTgt spid="71987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19875">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719875">
                                            <p:txEl>
                                              <p:pRg st="3" end="3"/>
                                            </p:txEl>
                                          </p:spTgt>
                                        </p:tgtEl>
                                        <p:attrNameLst>
                                          <p:attrName>style.visibility</p:attrName>
                                        </p:attrNameLst>
                                      </p:cBhvr>
                                      <p:to>
                                        <p:strVal val="visible"/>
                                      </p:to>
                                    </p:set>
                                    <p:anim calcmode="lin" valueType="num">
                                      <p:cBhvr additive="base">
                                        <p:cTn id="22" dur="500" fill="hold"/>
                                        <p:tgtEl>
                                          <p:spTgt spid="719875">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719875">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719875">
                                            <p:txEl>
                                              <p:pRg st="4" end="4"/>
                                            </p:txEl>
                                          </p:spTgt>
                                        </p:tgtEl>
                                        <p:attrNameLst>
                                          <p:attrName>style.visibility</p:attrName>
                                        </p:attrNameLst>
                                      </p:cBhvr>
                                      <p:to>
                                        <p:strVal val="visible"/>
                                      </p:to>
                                    </p:set>
                                    <p:anim calcmode="lin" valueType="num">
                                      <p:cBhvr additive="base">
                                        <p:cTn id="27" dur="500" fill="hold"/>
                                        <p:tgtEl>
                                          <p:spTgt spid="719875">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19875">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719875">
                                            <p:txEl>
                                              <p:pRg st="5" end="5"/>
                                            </p:txEl>
                                          </p:spTgt>
                                        </p:tgtEl>
                                        <p:attrNameLst>
                                          <p:attrName>style.visibility</p:attrName>
                                        </p:attrNameLst>
                                      </p:cBhvr>
                                      <p:to>
                                        <p:strVal val="visible"/>
                                      </p:to>
                                    </p:set>
                                    <p:anim calcmode="lin" valueType="num">
                                      <p:cBhvr additive="base">
                                        <p:cTn id="32" dur="500" fill="hold"/>
                                        <p:tgtEl>
                                          <p:spTgt spid="719875">
                                            <p:txEl>
                                              <p:pRg st="5" end="5"/>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719875">
                                            <p:txEl>
                                              <p:pRg st="5" end="5"/>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10" presetClass="entr" presetSubtype="0" fill="hold" nodeType="afterEffect">
                                  <p:stCondLst>
                                    <p:cond delay="0"/>
                                  </p:stCondLst>
                                  <p:childTnLst>
                                    <p:set>
                                      <p:cBhvr>
                                        <p:cTn id="36" dur="1" fill="hold">
                                          <p:stCondLst>
                                            <p:cond delay="0"/>
                                          </p:stCondLst>
                                        </p:cTn>
                                        <p:tgtEl>
                                          <p:spTgt spid="719876"/>
                                        </p:tgtEl>
                                        <p:attrNameLst>
                                          <p:attrName>style.visibility</p:attrName>
                                        </p:attrNameLst>
                                      </p:cBhvr>
                                      <p:to>
                                        <p:strVal val="visible"/>
                                      </p:to>
                                    </p:set>
                                    <p:animEffect transition="in" filter="fade">
                                      <p:cBhvr>
                                        <p:cTn id="37" dur="2000"/>
                                        <p:tgtEl>
                                          <p:spTgt spid="719876"/>
                                        </p:tgtEl>
                                      </p:cBhvr>
                                    </p:animEffect>
                                  </p:childTnLst>
                                </p:cTn>
                              </p:par>
                            </p:childTnLst>
                          </p:cTn>
                        </p:par>
                        <p:par>
                          <p:cTn id="38" fill="hold">
                            <p:stCondLst>
                              <p:cond delay="5000"/>
                            </p:stCondLst>
                            <p:childTnLst>
                              <p:par>
                                <p:cTn id="39" presetID="2" presetClass="entr" presetSubtype="2" fill="hold" grpId="0" nodeType="afterEffect">
                                  <p:stCondLst>
                                    <p:cond delay="0"/>
                                  </p:stCondLst>
                                  <p:childTnLst>
                                    <p:set>
                                      <p:cBhvr>
                                        <p:cTn id="40" dur="1" fill="hold">
                                          <p:stCondLst>
                                            <p:cond delay="0"/>
                                          </p:stCondLst>
                                        </p:cTn>
                                        <p:tgtEl>
                                          <p:spTgt spid="719878"/>
                                        </p:tgtEl>
                                        <p:attrNameLst>
                                          <p:attrName>style.visibility</p:attrName>
                                        </p:attrNameLst>
                                      </p:cBhvr>
                                      <p:to>
                                        <p:strVal val="visible"/>
                                      </p:to>
                                    </p:set>
                                    <p:anim calcmode="lin" valueType="num">
                                      <p:cBhvr additive="base">
                                        <p:cTn id="41" dur="500" fill="hold"/>
                                        <p:tgtEl>
                                          <p:spTgt spid="719878"/>
                                        </p:tgtEl>
                                        <p:attrNameLst>
                                          <p:attrName>ppt_x</p:attrName>
                                        </p:attrNameLst>
                                      </p:cBhvr>
                                      <p:tavLst>
                                        <p:tav tm="0">
                                          <p:val>
                                            <p:strVal val="1+#ppt_w/2"/>
                                          </p:val>
                                        </p:tav>
                                        <p:tav tm="100000">
                                          <p:val>
                                            <p:strVal val="#ppt_x"/>
                                          </p:val>
                                        </p:tav>
                                      </p:tavLst>
                                    </p:anim>
                                    <p:anim calcmode="lin" valueType="num">
                                      <p:cBhvr additive="base">
                                        <p:cTn id="42" dur="500" fill="hold"/>
                                        <p:tgtEl>
                                          <p:spTgt spid="719878"/>
                                        </p:tgtEl>
                                        <p:attrNameLst>
                                          <p:attrName>ppt_y</p:attrName>
                                        </p:attrNameLst>
                                      </p:cBhvr>
                                      <p:tavLst>
                                        <p:tav tm="0">
                                          <p:val>
                                            <p:strVal val="#ppt_y"/>
                                          </p:val>
                                        </p:tav>
                                        <p:tav tm="100000">
                                          <p:val>
                                            <p:strVal val="#ppt_y"/>
                                          </p:val>
                                        </p:tav>
                                      </p:tavLst>
                                    </p:anim>
                                  </p:childTnLst>
                                </p:cTn>
                              </p:par>
                            </p:childTnLst>
                          </p:cTn>
                        </p:par>
                        <p:par>
                          <p:cTn id="43" fill="hold">
                            <p:stCondLst>
                              <p:cond delay="5500"/>
                            </p:stCondLst>
                            <p:childTnLst>
                              <p:par>
                                <p:cTn id="44" presetID="10" presetClass="entr" presetSubtype="0" fill="hold" nodeType="afterEffect">
                                  <p:stCondLst>
                                    <p:cond delay="0"/>
                                  </p:stCondLst>
                                  <p:childTnLst>
                                    <p:set>
                                      <p:cBhvr>
                                        <p:cTn id="45" dur="1" fill="hold">
                                          <p:stCondLst>
                                            <p:cond delay="0"/>
                                          </p:stCondLst>
                                        </p:cTn>
                                        <p:tgtEl>
                                          <p:spTgt spid="719877"/>
                                        </p:tgtEl>
                                        <p:attrNameLst>
                                          <p:attrName>style.visibility</p:attrName>
                                        </p:attrNameLst>
                                      </p:cBhvr>
                                      <p:to>
                                        <p:strVal val="visible"/>
                                      </p:to>
                                    </p:set>
                                    <p:animEffect transition="in" filter="fade">
                                      <p:cBhvr>
                                        <p:cTn id="46" dur="2000"/>
                                        <p:tgtEl>
                                          <p:spTgt spid="719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875" grpId="0" build="p" advAuto="0"/>
      <p:bldP spid="719878"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0898" name="Rectangle 2"/>
          <p:cNvSpPr>
            <a:spLocks noGrp="1" noChangeArrowheads="1"/>
          </p:cNvSpPr>
          <p:nvPr>
            <p:ph type="title"/>
          </p:nvPr>
        </p:nvSpPr>
        <p:spPr/>
        <p:txBody>
          <a:bodyPr/>
          <a:lstStyle/>
          <a:p>
            <a:pPr eaLnBrk="1" hangingPunct="1">
              <a:defRPr/>
            </a:pPr>
            <a:r>
              <a:rPr lang="hu-HU" sz="3200" smtClean="0"/>
              <a:t>KEIR és MoReq</a:t>
            </a:r>
          </a:p>
        </p:txBody>
      </p:sp>
      <p:sp>
        <p:nvSpPr>
          <p:cNvPr id="720899" name="Rectangle 3"/>
          <p:cNvSpPr>
            <a:spLocks noGrp="1" noChangeArrowheads="1"/>
          </p:cNvSpPr>
          <p:nvPr>
            <p:ph type="body" idx="1"/>
          </p:nvPr>
        </p:nvSpPr>
        <p:spPr>
          <a:xfrm>
            <a:off x="1730375" y="1412875"/>
            <a:ext cx="7208838" cy="3260725"/>
          </a:xfrm>
        </p:spPr>
        <p:txBody>
          <a:bodyPr/>
          <a:lstStyle/>
          <a:p>
            <a:pPr eaLnBrk="1" hangingPunct="1">
              <a:lnSpc>
                <a:spcPct val="90000"/>
              </a:lnSpc>
            </a:pPr>
            <a:r>
              <a:rPr lang="hu-HU" sz="2000" smtClean="0"/>
              <a:t>Magyar Köztársaság közfeladatokat ellátó szervezetei számára </a:t>
            </a:r>
            <a:r>
              <a:rPr lang="hu-HU" sz="2000" b="1" u="sng" smtClean="0"/>
              <a:t>kötelező</a:t>
            </a:r>
          </a:p>
          <a:p>
            <a:pPr lvl="1" eaLnBrk="1" hangingPunct="1">
              <a:lnSpc>
                <a:spcPct val="90000"/>
              </a:lnSpc>
            </a:pPr>
            <a:r>
              <a:rPr lang="hu-HU" sz="2000" smtClean="0"/>
              <a:t>Központi államigazgatási szervek</a:t>
            </a:r>
          </a:p>
          <a:p>
            <a:pPr lvl="1" eaLnBrk="1" hangingPunct="1">
              <a:lnSpc>
                <a:spcPct val="90000"/>
              </a:lnSpc>
            </a:pPr>
            <a:r>
              <a:rPr lang="hu-HU" sz="2000" smtClean="0"/>
              <a:t>Helyi közigazgatási szervek</a:t>
            </a:r>
          </a:p>
          <a:p>
            <a:pPr lvl="1" eaLnBrk="1" hangingPunct="1">
              <a:lnSpc>
                <a:spcPct val="90000"/>
              </a:lnSpc>
            </a:pPr>
            <a:r>
              <a:rPr lang="hu-HU" sz="2000" smtClean="0"/>
              <a:t>Közintézmények (állami egészségügyi, oktatási, művelődési intézmények, közszolgáltatók)</a:t>
            </a:r>
          </a:p>
          <a:p>
            <a:pPr eaLnBrk="1" hangingPunct="1">
              <a:lnSpc>
                <a:spcPct val="90000"/>
              </a:lnSpc>
            </a:pPr>
            <a:endParaRPr lang="hu-HU" sz="2000" smtClean="0"/>
          </a:p>
          <a:p>
            <a:pPr eaLnBrk="1" hangingPunct="1">
              <a:lnSpc>
                <a:spcPct val="90000"/>
              </a:lnSpc>
            </a:pPr>
            <a:endParaRPr lang="hu-HU" sz="2000" smtClean="0"/>
          </a:p>
          <a:p>
            <a:pPr eaLnBrk="1" hangingPunct="1">
              <a:lnSpc>
                <a:spcPct val="90000"/>
              </a:lnSpc>
            </a:pPr>
            <a:endParaRPr lang="hu-HU" sz="2000" smtClean="0"/>
          </a:p>
          <a:p>
            <a:pPr lvl="1" eaLnBrk="1" hangingPunct="1">
              <a:lnSpc>
                <a:spcPct val="90000"/>
              </a:lnSpc>
            </a:pPr>
            <a:endParaRPr lang="hu-HU" sz="2000" smtClean="0"/>
          </a:p>
        </p:txBody>
      </p:sp>
      <p:pic>
        <p:nvPicPr>
          <p:cNvPr id="720900" name="Picture 4" descr="címer_kicsi"/>
          <p:cNvPicPr>
            <a:picLocks noChangeAspect="1" noChangeArrowheads="1"/>
          </p:cNvPicPr>
          <p:nvPr/>
        </p:nvPicPr>
        <p:blipFill>
          <a:blip r:embed="rId2" cstate="print"/>
          <a:srcRect/>
          <a:stretch>
            <a:fillRect/>
          </a:stretch>
        </p:blipFill>
        <p:spPr bwMode="auto">
          <a:xfrm>
            <a:off x="627063" y="1484313"/>
            <a:ext cx="779462" cy="1657350"/>
          </a:xfrm>
          <a:prstGeom prst="rect">
            <a:avLst/>
          </a:prstGeom>
          <a:noFill/>
          <a:ln w="9525">
            <a:noFill/>
            <a:miter lim="800000"/>
            <a:headEnd/>
            <a:tailEnd/>
          </a:ln>
        </p:spPr>
      </p:pic>
      <p:pic>
        <p:nvPicPr>
          <p:cNvPr id="720901" name="Picture 5" descr="moreq_small"/>
          <p:cNvPicPr>
            <a:picLocks noChangeAspect="1" noChangeArrowheads="1"/>
          </p:cNvPicPr>
          <p:nvPr/>
        </p:nvPicPr>
        <p:blipFill>
          <a:blip r:embed="rId3" cstate="print"/>
          <a:srcRect/>
          <a:stretch>
            <a:fillRect/>
          </a:stretch>
        </p:blipFill>
        <p:spPr bwMode="auto">
          <a:xfrm>
            <a:off x="247650" y="3916363"/>
            <a:ext cx="1544638" cy="1004887"/>
          </a:xfrm>
          <a:prstGeom prst="rect">
            <a:avLst/>
          </a:prstGeom>
          <a:noFill/>
          <a:ln w="9525">
            <a:noFill/>
            <a:miter lim="800000"/>
            <a:headEnd/>
            <a:tailEnd/>
          </a:ln>
        </p:spPr>
      </p:pic>
      <p:sp>
        <p:nvSpPr>
          <p:cNvPr id="720902" name="Rectangle 6"/>
          <p:cNvSpPr>
            <a:spLocks noChangeArrowheads="1"/>
          </p:cNvSpPr>
          <p:nvPr/>
        </p:nvSpPr>
        <p:spPr bwMode="auto">
          <a:xfrm>
            <a:off x="1814513" y="3835400"/>
            <a:ext cx="7004050" cy="719138"/>
          </a:xfrm>
          <a:prstGeom prst="rect">
            <a:avLst/>
          </a:prstGeom>
          <a:noFill/>
          <a:ln w="9525">
            <a:noFill/>
            <a:miter lim="800000"/>
            <a:headEnd/>
            <a:tailEnd/>
          </a:ln>
        </p:spPr>
        <p:txBody>
          <a:bodyPr lIns="91424" tIns="45712" rIns="91424" bIns="45712"/>
          <a:lstStyle/>
          <a:p>
            <a:pPr marL="342900" indent="-342900">
              <a:spcBef>
                <a:spcPct val="20000"/>
              </a:spcBef>
              <a:buClr>
                <a:srgbClr val="C41F3A"/>
              </a:buClr>
              <a:buFont typeface="Wingdings" pitchFamily="2" charset="2"/>
              <a:buBlip>
                <a:blip r:embed="rId4"/>
              </a:buBlip>
            </a:pPr>
            <a:r>
              <a:rPr lang="hu-HU" sz="2000" b="0">
                <a:latin typeface="Century Schoolbook" pitchFamily="18" charset="0"/>
              </a:rPr>
              <a:t>Európai Unió kormányzati és üzleti szervezetei számára </a:t>
            </a:r>
            <a:r>
              <a:rPr lang="hu-HU" sz="2000" u="sng">
                <a:latin typeface="Century Schoolbook" pitchFamily="18" charset="0"/>
              </a:rPr>
              <a:t>ajánlott</a:t>
            </a:r>
          </a:p>
          <a:p>
            <a:pPr marL="742950" lvl="1" indent="-285750">
              <a:spcBef>
                <a:spcPct val="20000"/>
              </a:spcBef>
              <a:buClr>
                <a:srgbClr val="A81C33"/>
              </a:buClr>
              <a:buFont typeface="Arial" pitchFamily="34" charset="0"/>
              <a:buChar char="–"/>
            </a:pPr>
            <a:r>
              <a:rPr lang="hu-HU" sz="2000" b="0">
                <a:latin typeface="Century Schoolbook" pitchFamily="18" charset="0"/>
              </a:rPr>
              <a:t>EU központi szervei</a:t>
            </a:r>
          </a:p>
          <a:p>
            <a:pPr marL="742950" lvl="1" indent="-285750">
              <a:spcBef>
                <a:spcPct val="20000"/>
              </a:spcBef>
              <a:buClr>
                <a:srgbClr val="A81C33"/>
              </a:buClr>
              <a:buFont typeface="Arial" pitchFamily="34" charset="0"/>
              <a:buChar char="–"/>
            </a:pPr>
            <a:r>
              <a:rPr lang="hu-HU" sz="2000" b="0">
                <a:latin typeface="Century Schoolbook" pitchFamily="18" charset="0"/>
              </a:rPr>
              <a:t>EU tagországok központi és helyi kormányzati szervezetei</a:t>
            </a:r>
          </a:p>
          <a:p>
            <a:pPr marL="742950" lvl="1" indent="-285750">
              <a:spcBef>
                <a:spcPct val="20000"/>
              </a:spcBef>
              <a:buClr>
                <a:srgbClr val="A81C33"/>
              </a:buClr>
              <a:buFont typeface="Arial" pitchFamily="34" charset="0"/>
              <a:buChar char="–"/>
            </a:pPr>
            <a:r>
              <a:rPr lang="hu-HU" sz="2000" b="0">
                <a:latin typeface="Century Schoolbook" pitchFamily="18" charset="0"/>
              </a:rPr>
              <a:t>EU-ban működő üzleti vállalkozások</a:t>
            </a:r>
          </a:p>
          <a:p>
            <a:pPr marL="342900" indent="-342900">
              <a:spcBef>
                <a:spcPct val="20000"/>
              </a:spcBef>
              <a:buClr>
                <a:srgbClr val="C41F3A"/>
              </a:buClr>
              <a:buFont typeface="Wingdings" pitchFamily="2" charset="2"/>
              <a:buBlip>
                <a:blip r:embed="rId4"/>
              </a:buBlip>
            </a:pPr>
            <a:endParaRPr lang="hu-HU" sz="2000" b="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20899">
                                            <p:txEl>
                                              <p:pRg st="0" end="0"/>
                                            </p:txEl>
                                          </p:spTgt>
                                        </p:tgtEl>
                                        <p:attrNameLst>
                                          <p:attrName>style.visibility</p:attrName>
                                        </p:attrNameLst>
                                      </p:cBhvr>
                                      <p:to>
                                        <p:strVal val="visible"/>
                                      </p:to>
                                    </p:set>
                                    <p:anim calcmode="lin" valueType="num">
                                      <p:cBhvr additive="base">
                                        <p:cTn id="7" dur="500" fill="hold"/>
                                        <p:tgtEl>
                                          <p:spTgt spid="7208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2089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20899">
                                            <p:txEl>
                                              <p:pRg st="1" end="1"/>
                                            </p:txEl>
                                          </p:spTgt>
                                        </p:tgtEl>
                                        <p:attrNameLst>
                                          <p:attrName>style.visibility</p:attrName>
                                        </p:attrNameLst>
                                      </p:cBhvr>
                                      <p:to>
                                        <p:strVal val="visible"/>
                                      </p:to>
                                    </p:set>
                                    <p:anim calcmode="lin" valueType="num">
                                      <p:cBhvr additive="base">
                                        <p:cTn id="11" dur="500" fill="hold"/>
                                        <p:tgtEl>
                                          <p:spTgt spid="72089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2089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20899">
                                            <p:txEl>
                                              <p:pRg st="2" end="2"/>
                                            </p:txEl>
                                          </p:spTgt>
                                        </p:tgtEl>
                                        <p:attrNameLst>
                                          <p:attrName>style.visibility</p:attrName>
                                        </p:attrNameLst>
                                      </p:cBhvr>
                                      <p:to>
                                        <p:strVal val="visible"/>
                                      </p:to>
                                    </p:set>
                                    <p:anim calcmode="lin" valueType="num">
                                      <p:cBhvr additive="base">
                                        <p:cTn id="15" dur="500" fill="hold"/>
                                        <p:tgtEl>
                                          <p:spTgt spid="72089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2089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20899">
                                            <p:txEl>
                                              <p:pRg st="3" end="3"/>
                                            </p:txEl>
                                          </p:spTgt>
                                        </p:tgtEl>
                                        <p:attrNameLst>
                                          <p:attrName>style.visibility</p:attrName>
                                        </p:attrNameLst>
                                      </p:cBhvr>
                                      <p:to>
                                        <p:strVal val="visible"/>
                                      </p:to>
                                    </p:set>
                                    <p:anim calcmode="lin" valueType="num">
                                      <p:cBhvr additive="base">
                                        <p:cTn id="19" dur="500" fill="hold"/>
                                        <p:tgtEl>
                                          <p:spTgt spid="72089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20899">
                                            <p:txEl>
                                              <p:pRg st="3" end="3"/>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720900"/>
                                        </p:tgtEl>
                                        <p:attrNameLst>
                                          <p:attrName>style.visibility</p:attrName>
                                        </p:attrNameLst>
                                      </p:cBhvr>
                                      <p:to>
                                        <p:strVal val="visible"/>
                                      </p:to>
                                    </p:set>
                                    <p:animEffect transition="in" filter="fade">
                                      <p:cBhvr>
                                        <p:cTn id="24" dur="2000"/>
                                        <p:tgtEl>
                                          <p:spTgt spid="720900"/>
                                        </p:tgtEl>
                                      </p:cBhvr>
                                    </p:animEffect>
                                  </p:childTnLst>
                                </p:cTn>
                              </p:par>
                            </p:childTnLst>
                          </p:cTn>
                        </p:par>
                        <p:par>
                          <p:cTn id="25" fill="hold">
                            <p:stCondLst>
                              <p:cond delay="2500"/>
                            </p:stCondLst>
                            <p:childTnLst>
                              <p:par>
                                <p:cTn id="26" presetID="2" presetClass="entr" presetSubtype="2" fill="hold" grpId="0" nodeType="afterEffect">
                                  <p:stCondLst>
                                    <p:cond delay="0"/>
                                  </p:stCondLst>
                                  <p:childTnLst>
                                    <p:set>
                                      <p:cBhvr>
                                        <p:cTn id="27" dur="1" fill="hold">
                                          <p:stCondLst>
                                            <p:cond delay="0"/>
                                          </p:stCondLst>
                                        </p:cTn>
                                        <p:tgtEl>
                                          <p:spTgt spid="720902"/>
                                        </p:tgtEl>
                                        <p:attrNameLst>
                                          <p:attrName>style.visibility</p:attrName>
                                        </p:attrNameLst>
                                      </p:cBhvr>
                                      <p:to>
                                        <p:strVal val="visible"/>
                                      </p:to>
                                    </p:set>
                                    <p:anim calcmode="lin" valueType="num">
                                      <p:cBhvr additive="base">
                                        <p:cTn id="28" dur="500" fill="hold"/>
                                        <p:tgtEl>
                                          <p:spTgt spid="720902"/>
                                        </p:tgtEl>
                                        <p:attrNameLst>
                                          <p:attrName>ppt_x</p:attrName>
                                        </p:attrNameLst>
                                      </p:cBhvr>
                                      <p:tavLst>
                                        <p:tav tm="0">
                                          <p:val>
                                            <p:strVal val="1+#ppt_w/2"/>
                                          </p:val>
                                        </p:tav>
                                        <p:tav tm="100000">
                                          <p:val>
                                            <p:strVal val="#ppt_x"/>
                                          </p:val>
                                        </p:tav>
                                      </p:tavLst>
                                    </p:anim>
                                    <p:anim calcmode="lin" valueType="num">
                                      <p:cBhvr additive="base">
                                        <p:cTn id="29" dur="500" fill="hold"/>
                                        <p:tgtEl>
                                          <p:spTgt spid="720902"/>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10" presetClass="entr" presetSubtype="0" fill="hold" nodeType="afterEffect">
                                  <p:stCondLst>
                                    <p:cond delay="0"/>
                                  </p:stCondLst>
                                  <p:childTnLst>
                                    <p:set>
                                      <p:cBhvr>
                                        <p:cTn id="32" dur="1" fill="hold">
                                          <p:stCondLst>
                                            <p:cond delay="0"/>
                                          </p:stCondLst>
                                        </p:cTn>
                                        <p:tgtEl>
                                          <p:spTgt spid="720901"/>
                                        </p:tgtEl>
                                        <p:attrNameLst>
                                          <p:attrName>style.visibility</p:attrName>
                                        </p:attrNameLst>
                                      </p:cBhvr>
                                      <p:to>
                                        <p:strVal val="visible"/>
                                      </p:to>
                                    </p:set>
                                    <p:animEffect transition="in" filter="fade">
                                      <p:cBhvr>
                                        <p:cTn id="33" dur="2000"/>
                                        <p:tgtEl>
                                          <p:spTgt spid="720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899" grpId="0" build="p" advAuto="0"/>
      <p:bldP spid="72090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hu-HU" sz="3200" smtClean="0"/>
              <a:t>KEIR és MoReq</a:t>
            </a:r>
          </a:p>
        </p:txBody>
      </p:sp>
      <p:sp>
        <p:nvSpPr>
          <p:cNvPr id="86019" name="Rectangle 3"/>
          <p:cNvSpPr>
            <a:spLocks noGrp="1" noChangeArrowheads="1"/>
          </p:cNvSpPr>
          <p:nvPr>
            <p:ph type="body" idx="1"/>
          </p:nvPr>
        </p:nvSpPr>
        <p:spPr>
          <a:xfrm>
            <a:off x="1730375" y="1412875"/>
            <a:ext cx="7208838" cy="3903663"/>
          </a:xfrm>
        </p:spPr>
        <p:txBody>
          <a:bodyPr/>
          <a:lstStyle/>
          <a:p>
            <a:pPr eaLnBrk="1" hangingPunct="1">
              <a:lnSpc>
                <a:spcPct val="90000"/>
              </a:lnSpc>
            </a:pPr>
            <a:r>
              <a:rPr lang="hu-HU" sz="2000" b="1" smtClean="0"/>
              <a:t>KEIR </a:t>
            </a:r>
            <a:r>
              <a:rPr lang="hu-HU" sz="2000" smtClean="0"/>
              <a:t>(Közigazgatási szervek Egységes Iratkezelésének Szabályozása)</a:t>
            </a:r>
          </a:p>
          <a:p>
            <a:pPr lvl="1" eaLnBrk="1" hangingPunct="1">
              <a:lnSpc>
                <a:spcPct val="90000"/>
              </a:lnSpc>
            </a:pPr>
            <a:r>
              <a:rPr lang="hu-HU" sz="2000" b="1" smtClean="0"/>
              <a:t>1995. évi LXVI. törvény</a:t>
            </a:r>
            <a:r>
              <a:rPr lang="hu-HU" sz="2000" smtClean="0"/>
              <a:t> - a köziratokról, a közlevéltárakról és a magánlevéltári anyag védelméről - </a:t>
            </a:r>
            <a:r>
              <a:rPr lang="hu-HU" sz="2000" i="1" smtClean="0"/>
              <a:t>2005. december 13-án módosítva</a:t>
            </a:r>
            <a:r>
              <a:rPr lang="hu-HU" sz="2000" smtClean="0"/>
              <a:t> </a:t>
            </a:r>
          </a:p>
          <a:p>
            <a:pPr lvl="1" eaLnBrk="1" hangingPunct="1">
              <a:lnSpc>
                <a:spcPct val="90000"/>
              </a:lnSpc>
            </a:pPr>
            <a:r>
              <a:rPr lang="hu-HU" sz="2000" b="1" smtClean="0"/>
              <a:t>335/2005. (XII. 29.) Korm. rendelet</a:t>
            </a:r>
            <a:r>
              <a:rPr lang="hu-HU" sz="2000" smtClean="0"/>
              <a:t> - a közfeladatot ellátó szervek iratkezelésének általános követelményeiről</a:t>
            </a:r>
          </a:p>
          <a:p>
            <a:pPr lvl="1" eaLnBrk="1" hangingPunct="1">
              <a:lnSpc>
                <a:spcPct val="90000"/>
              </a:lnSpc>
            </a:pPr>
            <a:r>
              <a:rPr lang="hu-HU" sz="2000" b="1" smtClean="0"/>
              <a:t>24/2006. (IV.29) BM-IHM-NKÖM együttes rendelet</a:t>
            </a:r>
            <a:r>
              <a:rPr lang="hu-HU" sz="2000" smtClean="0"/>
              <a:t> a közfeladatot ellátó szerveknél alkalmazható iratkezelési szoftverekkel szemben támasztott követelményekről</a:t>
            </a:r>
          </a:p>
          <a:p>
            <a:pPr lvl="1" eaLnBrk="1" hangingPunct="1">
              <a:lnSpc>
                <a:spcPct val="90000"/>
              </a:lnSpc>
            </a:pPr>
            <a:endParaRPr lang="hu-HU" sz="2000" smtClean="0"/>
          </a:p>
        </p:txBody>
      </p:sp>
      <p:pic>
        <p:nvPicPr>
          <p:cNvPr id="86024" name="Picture 8" descr="címer_kicsi"/>
          <p:cNvPicPr>
            <a:picLocks noChangeAspect="1" noChangeArrowheads="1"/>
          </p:cNvPicPr>
          <p:nvPr/>
        </p:nvPicPr>
        <p:blipFill>
          <a:blip r:embed="rId2" cstate="print"/>
          <a:srcRect/>
          <a:stretch>
            <a:fillRect/>
          </a:stretch>
        </p:blipFill>
        <p:spPr bwMode="auto">
          <a:xfrm>
            <a:off x="627063" y="1484313"/>
            <a:ext cx="779462" cy="1657350"/>
          </a:xfrm>
          <a:prstGeom prst="rect">
            <a:avLst/>
          </a:prstGeom>
          <a:noFill/>
          <a:ln w="9525">
            <a:noFill/>
            <a:miter lim="800000"/>
            <a:headEnd/>
            <a:tailEnd/>
          </a:ln>
        </p:spPr>
      </p:pic>
      <p:pic>
        <p:nvPicPr>
          <p:cNvPr id="86026" name="Picture 10" descr="moreq_small"/>
          <p:cNvPicPr>
            <a:picLocks noChangeAspect="1" noChangeArrowheads="1"/>
          </p:cNvPicPr>
          <p:nvPr/>
        </p:nvPicPr>
        <p:blipFill>
          <a:blip r:embed="rId3" cstate="print"/>
          <a:srcRect/>
          <a:stretch>
            <a:fillRect/>
          </a:stretch>
        </p:blipFill>
        <p:spPr bwMode="auto">
          <a:xfrm>
            <a:off x="173038" y="5256213"/>
            <a:ext cx="1544637" cy="1004887"/>
          </a:xfrm>
          <a:prstGeom prst="rect">
            <a:avLst/>
          </a:prstGeom>
          <a:noFill/>
          <a:ln w="9525">
            <a:noFill/>
            <a:miter lim="800000"/>
            <a:headEnd/>
            <a:tailEnd/>
          </a:ln>
        </p:spPr>
      </p:pic>
      <p:sp>
        <p:nvSpPr>
          <p:cNvPr id="86027" name="Rectangle 11"/>
          <p:cNvSpPr>
            <a:spLocks noChangeArrowheads="1"/>
          </p:cNvSpPr>
          <p:nvPr/>
        </p:nvSpPr>
        <p:spPr bwMode="auto">
          <a:xfrm>
            <a:off x="1739900" y="5095875"/>
            <a:ext cx="7004050" cy="719138"/>
          </a:xfrm>
          <a:prstGeom prst="rect">
            <a:avLst/>
          </a:prstGeom>
          <a:noFill/>
          <a:ln w="9525">
            <a:noFill/>
            <a:miter lim="800000"/>
            <a:headEnd/>
            <a:tailEnd/>
          </a:ln>
        </p:spPr>
        <p:txBody>
          <a:bodyPr lIns="91424" tIns="45712" rIns="91424" bIns="45712"/>
          <a:lstStyle/>
          <a:p>
            <a:pPr marL="342900" indent="-342900">
              <a:spcBef>
                <a:spcPct val="20000"/>
              </a:spcBef>
              <a:buClr>
                <a:srgbClr val="C41F3A"/>
              </a:buClr>
              <a:buFont typeface="Wingdings" pitchFamily="2" charset="2"/>
              <a:buBlip>
                <a:blip r:embed="rId4"/>
              </a:buBlip>
            </a:pPr>
            <a:r>
              <a:rPr lang="hu-HU" sz="2000">
                <a:latin typeface="Century Schoolbook" pitchFamily="18" charset="0"/>
              </a:rPr>
              <a:t>IDABC </a:t>
            </a:r>
            <a:r>
              <a:rPr lang="hu-HU" sz="2000" b="0">
                <a:latin typeface="Century Schoolbook" pitchFamily="18" charset="0"/>
              </a:rPr>
              <a:t>(Interoperable Delivery of Pan-European eGovernment Services to Public Administrations, Businesses and Citizens)</a:t>
            </a:r>
          </a:p>
          <a:p>
            <a:pPr marL="742950" lvl="1" indent="-285750">
              <a:spcBef>
                <a:spcPct val="20000"/>
              </a:spcBef>
              <a:buClr>
                <a:srgbClr val="A81C33"/>
              </a:buClr>
              <a:buFont typeface="Arial" pitchFamily="34" charset="0"/>
              <a:buChar char="–"/>
            </a:pPr>
            <a:r>
              <a:rPr lang="en-US" sz="2000">
                <a:latin typeface="Century Schoolbook" pitchFamily="18" charset="0"/>
              </a:rPr>
              <a:t>MoReq</a:t>
            </a:r>
            <a:r>
              <a:rPr lang="hu-HU" sz="2000">
                <a:latin typeface="Century Schoolbook" pitchFamily="18" charset="0"/>
              </a:rPr>
              <a:t> Specification 2001</a:t>
            </a:r>
            <a:r>
              <a:rPr lang="hu-HU" sz="2000" b="0">
                <a:latin typeface="Century Schoolbook" pitchFamily="18" charset="0"/>
              </a:rPr>
              <a:t> </a:t>
            </a:r>
            <a:r>
              <a:rPr lang="en-US" sz="2000" b="0">
                <a:latin typeface="Century Schoolbook" pitchFamily="18" charset="0"/>
              </a:rPr>
              <a:t>(Model Requirements for the Management of Electronic Records)</a:t>
            </a:r>
            <a:endParaRPr lang="hu-HU" sz="2000" b="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6019">
                                            <p:txEl>
                                              <p:pRg st="1" end="1"/>
                                            </p:txEl>
                                          </p:spTgt>
                                        </p:tgtEl>
                                        <p:attrNameLst>
                                          <p:attrName>style.visibility</p:attrName>
                                        </p:attrNameLst>
                                      </p:cBhvr>
                                      <p:to>
                                        <p:strVal val="visible"/>
                                      </p:to>
                                    </p:set>
                                    <p:anim calcmode="lin" valueType="num">
                                      <p:cBhvr additive="base">
                                        <p:cTn id="11" dur="500" fill="hold"/>
                                        <p:tgtEl>
                                          <p:spTgt spid="8601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601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6019">
                                            <p:txEl>
                                              <p:pRg st="2" end="2"/>
                                            </p:txEl>
                                          </p:spTgt>
                                        </p:tgtEl>
                                        <p:attrNameLst>
                                          <p:attrName>style.visibility</p:attrName>
                                        </p:attrNameLst>
                                      </p:cBhvr>
                                      <p:to>
                                        <p:strVal val="visible"/>
                                      </p:to>
                                    </p:set>
                                    <p:anim calcmode="lin" valueType="num">
                                      <p:cBhvr additive="base">
                                        <p:cTn id="15" dur="500" fill="hold"/>
                                        <p:tgtEl>
                                          <p:spTgt spid="8601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6019">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86019">
                                            <p:txEl>
                                              <p:pRg st="3" end="3"/>
                                            </p:txEl>
                                          </p:spTgt>
                                        </p:tgtEl>
                                        <p:attrNameLst>
                                          <p:attrName>style.visibility</p:attrName>
                                        </p:attrNameLst>
                                      </p:cBhvr>
                                      <p:to>
                                        <p:strVal val="visible"/>
                                      </p:to>
                                    </p:set>
                                    <p:anim calcmode="lin" valueType="num">
                                      <p:cBhvr additive="base">
                                        <p:cTn id="19" dur="500" fill="hold"/>
                                        <p:tgtEl>
                                          <p:spTgt spid="8601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6019">
                                            <p:txEl>
                                              <p:pRg st="3" end="3"/>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86024"/>
                                        </p:tgtEl>
                                        <p:attrNameLst>
                                          <p:attrName>style.visibility</p:attrName>
                                        </p:attrNameLst>
                                      </p:cBhvr>
                                      <p:to>
                                        <p:strVal val="visible"/>
                                      </p:to>
                                    </p:set>
                                    <p:animEffect transition="in" filter="fade">
                                      <p:cBhvr>
                                        <p:cTn id="24" dur="2000"/>
                                        <p:tgtEl>
                                          <p:spTgt spid="86024"/>
                                        </p:tgtEl>
                                      </p:cBhvr>
                                    </p:animEffect>
                                  </p:childTnLst>
                                </p:cTn>
                              </p:par>
                            </p:childTnLst>
                          </p:cTn>
                        </p:par>
                        <p:par>
                          <p:cTn id="25" fill="hold">
                            <p:stCondLst>
                              <p:cond delay="2500"/>
                            </p:stCondLst>
                            <p:childTnLst>
                              <p:par>
                                <p:cTn id="26" presetID="2" presetClass="entr" presetSubtype="2" fill="hold" grpId="0" nodeType="afterEffect">
                                  <p:stCondLst>
                                    <p:cond delay="0"/>
                                  </p:stCondLst>
                                  <p:childTnLst>
                                    <p:set>
                                      <p:cBhvr>
                                        <p:cTn id="27" dur="1" fill="hold">
                                          <p:stCondLst>
                                            <p:cond delay="0"/>
                                          </p:stCondLst>
                                        </p:cTn>
                                        <p:tgtEl>
                                          <p:spTgt spid="86027"/>
                                        </p:tgtEl>
                                        <p:attrNameLst>
                                          <p:attrName>style.visibility</p:attrName>
                                        </p:attrNameLst>
                                      </p:cBhvr>
                                      <p:to>
                                        <p:strVal val="visible"/>
                                      </p:to>
                                    </p:set>
                                    <p:anim calcmode="lin" valueType="num">
                                      <p:cBhvr additive="base">
                                        <p:cTn id="28" dur="500" fill="hold"/>
                                        <p:tgtEl>
                                          <p:spTgt spid="86027"/>
                                        </p:tgtEl>
                                        <p:attrNameLst>
                                          <p:attrName>ppt_x</p:attrName>
                                        </p:attrNameLst>
                                      </p:cBhvr>
                                      <p:tavLst>
                                        <p:tav tm="0">
                                          <p:val>
                                            <p:strVal val="1+#ppt_w/2"/>
                                          </p:val>
                                        </p:tav>
                                        <p:tav tm="100000">
                                          <p:val>
                                            <p:strVal val="#ppt_x"/>
                                          </p:val>
                                        </p:tav>
                                      </p:tavLst>
                                    </p:anim>
                                    <p:anim calcmode="lin" valueType="num">
                                      <p:cBhvr additive="base">
                                        <p:cTn id="29" dur="500" fill="hold"/>
                                        <p:tgtEl>
                                          <p:spTgt spid="86027"/>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10" presetClass="entr" presetSubtype="0" fill="hold" nodeType="afterEffect">
                                  <p:stCondLst>
                                    <p:cond delay="0"/>
                                  </p:stCondLst>
                                  <p:childTnLst>
                                    <p:set>
                                      <p:cBhvr>
                                        <p:cTn id="32" dur="1" fill="hold">
                                          <p:stCondLst>
                                            <p:cond delay="0"/>
                                          </p:stCondLst>
                                        </p:cTn>
                                        <p:tgtEl>
                                          <p:spTgt spid="86026"/>
                                        </p:tgtEl>
                                        <p:attrNameLst>
                                          <p:attrName>style.visibility</p:attrName>
                                        </p:attrNameLst>
                                      </p:cBhvr>
                                      <p:to>
                                        <p:strVal val="visible"/>
                                      </p:to>
                                    </p:set>
                                    <p:animEffect transition="in" filter="fade">
                                      <p:cBhvr>
                                        <p:cTn id="33" dur="2000"/>
                                        <p:tgtEl>
                                          <p:spTgt spid="86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dvAuto="0"/>
      <p:bldP spid="86027"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3970" name="Rectangle 2"/>
          <p:cNvSpPr>
            <a:spLocks noGrp="1" noChangeArrowheads="1"/>
          </p:cNvSpPr>
          <p:nvPr>
            <p:ph type="title"/>
          </p:nvPr>
        </p:nvSpPr>
        <p:spPr/>
        <p:txBody>
          <a:bodyPr/>
          <a:lstStyle/>
          <a:p>
            <a:pPr eaLnBrk="1" hangingPunct="1">
              <a:defRPr/>
            </a:pPr>
            <a:r>
              <a:rPr lang="hu-HU" sz="3200" smtClean="0"/>
              <a:t>KEIR és MoReq</a:t>
            </a:r>
          </a:p>
        </p:txBody>
      </p:sp>
      <p:sp>
        <p:nvSpPr>
          <p:cNvPr id="723971" name="Rectangle 3"/>
          <p:cNvSpPr>
            <a:spLocks noGrp="1" noChangeArrowheads="1"/>
          </p:cNvSpPr>
          <p:nvPr>
            <p:ph type="body" idx="1"/>
          </p:nvPr>
        </p:nvSpPr>
        <p:spPr>
          <a:xfrm>
            <a:off x="1730375" y="1412875"/>
            <a:ext cx="7208838" cy="3560763"/>
          </a:xfrm>
        </p:spPr>
        <p:txBody>
          <a:bodyPr/>
          <a:lstStyle/>
          <a:p>
            <a:pPr eaLnBrk="1" hangingPunct="1">
              <a:lnSpc>
                <a:spcPct val="90000"/>
              </a:lnSpc>
            </a:pPr>
            <a:r>
              <a:rPr lang="hu-HU" sz="2400" smtClean="0"/>
              <a:t>Jogszabályok alkotják és kötelező az alkalmazása, de:</a:t>
            </a:r>
          </a:p>
          <a:p>
            <a:pPr lvl="1" eaLnBrk="1" hangingPunct="1">
              <a:lnSpc>
                <a:spcPct val="90000"/>
              </a:lnSpc>
            </a:pPr>
            <a:r>
              <a:rPr lang="hu-HU" smtClean="0"/>
              <a:t>Általánosabb</a:t>
            </a:r>
          </a:p>
          <a:p>
            <a:pPr lvl="1" eaLnBrk="1" hangingPunct="1">
              <a:lnSpc>
                <a:spcPct val="90000"/>
              </a:lnSpc>
            </a:pPr>
            <a:r>
              <a:rPr lang="hu-HU" smtClean="0"/>
              <a:t>Enyhébb</a:t>
            </a:r>
          </a:p>
          <a:p>
            <a:pPr eaLnBrk="1" hangingPunct="1">
              <a:lnSpc>
                <a:spcPct val="90000"/>
              </a:lnSpc>
            </a:pPr>
            <a:r>
              <a:rPr lang="hu-HU" sz="2400" smtClean="0"/>
              <a:t>Van önálló minősítési rendszere</a:t>
            </a:r>
          </a:p>
          <a:p>
            <a:pPr eaLnBrk="1" hangingPunct="1">
              <a:lnSpc>
                <a:spcPct val="90000"/>
              </a:lnSpc>
            </a:pPr>
            <a:r>
              <a:rPr lang="hu-HU" sz="2400" smtClean="0"/>
              <a:t>Minden előírás kötelező</a:t>
            </a:r>
          </a:p>
          <a:p>
            <a:pPr eaLnBrk="1" hangingPunct="1">
              <a:lnSpc>
                <a:spcPct val="90000"/>
              </a:lnSpc>
            </a:pPr>
            <a:endParaRPr lang="hu-HU" sz="2400" smtClean="0"/>
          </a:p>
          <a:p>
            <a:pPr lvl="1" eaLnBrk="1" hangingPunct="1">
              <a:lnSpc>
                <a:spcPct val="90000"/>
              </a:lnSpc>
            </a:pPr>
            <a:endParaRPr lang="hu-HU" smtClean="0"/>
          </a:p>
          <a:p>
            <a:pPr lvl="1" eaLnBrk="1" hangingPunct="1">
              <a:lnSpc>
                <a:spcPct val="90000"/>
              </a:lnSpc>
            </a:pPr>
            <a:endParaRPr lang="hu-HU" smtClean="0"/>
          </a:p>
        </p:txBody>
      </p:sp>
      <p:pic>
        <p:nvPicPr>
          <p:cNvPr id="723972" name="Picture 4" descr="címer_kicsi"/>
          <p:cNvPicPr>
            <a:picLocks noChangeAspect="1" noChangeArrowheads="1"/>
          </p:cNvPicPr>
          <p:nvPr/>
        </p:nvPicPr>
        <p:blipFill>
          <a:blip r:embed="rId2" cstate="print"/>
          <a:srcRect/>
          <a:stretch>
            <a:fillRect/>
          </a:stretch>
        </p:blipFill>
        <p:spPr bwMode="auto">
          <a:xfrm>
            <a:off x="627063" y="1484313"/>
            <a:ext cx="779462" cy="1657350"/>
          </a:xfrm>
          <a:prstGeom prst="rect">
            <a:avLst/>
          </a:prstGeom>
          <a:noFill/>
          <a:ln w="9525">
            <a:noFill/>
            <a:miter lim="800000"/>
            <a:headEnd/>
            <a:tailEnd/>
          </a:ln>
        </p:spPr>
      </p:pic>
      <p:pic>
        <p:nvPicPr>
          <p:cNvPr id="723973" name="Picture 5" descr="moreq_small"/>
          <p:cNvPicPr>
            <a:picLocks noChangeAspect="1" noChangeArrowheads="1"/>
          </p:cNvPicPr>
          <p:nvPr/>
        </p:nvPicPr>
        <p:blipFill>
          <a:blip r:embed="rId3" cstate="print"/>
          <a:srcRect/>
          <a:stretch>
            <a:fillRect/>
          </a:stretch>
        </p:blipFill>
        <p:spPr bwMode="auto">
          <a:xfrm>
            <a:off x="133350" y="3975100"/>
            <a:ext cx="1544638" cy="1004888"/>
          </a:xfrm>
          <a:prstGeom prst="rect">
            <a:avLst/>
          </a:prstGeom>
          <a:noFill/>
          <a:ln w="9525">
            <a:noFill/>
            <a:miter lim="800000"/>
            <a:headEnd/>
            <a:tailEnd/>
          </a:ln>
        </p:spPr>
      </p:pic>
      <p:sp>
        <p:nvSpPr>
          <p:cNvPr id="723974" name="Rectangle 6"/>
          <p:cNvSpPr>
            <a:spLocks noChangeArrowheads="1"/>
          </p:cNvSpPr>
          <p:nvPr/>
        </p:nvSpPr>
        <p:spPr bwMode="auto">
          <a:xfrm>
            <a:off x="1739900" y="3884613"/>
            <a:ext cx="7004050" cy="719137"/>
          </a:xfrm>
          <a:prstGeom prst="rect">
            <a:avLst/>
          </a:prstGeom>
          <a:noFill/>
          <a:ln w="9525">
            <a:noFill/>
            <a:miter lim="800000"/>
            <a:headEnd/>
            <a:tailEnd/>
          </a:ln>
        </p:spPr>
        <p:txBody>
          <a:bodyPr lIns="91424" tIns="45712" rIns="91424" bIns="45712"/>
          <a:lstStyle/>
          <a:p>
            <a:pPr marL="342900" indent="-342900">
              <a:spcBef>
                <a:spcPct val="20000"/>
              </a:spcBef>
              <a:buClr>
                <a:srgbClr val="C41F3A"/>
              </a:buClr>
              <a:buFont typeface="Wingdings" pitchFamily="2" charset="2"/>
              <a:buBlip>
                <a:blip r:embed="rId4"/>
              </a:buBlip>
            </a:pPr>
            <a:r>
              <a:rPr lang="hu-HU" sz="2400" b="0">
                <a:latin typeface="Century Schoolbook" pitchFamily="18" charset="0"/>
              </a:rPr>
              <a:t>Nem jogi szöveg és ezért nem kötelező az alkalmazása, de</a:t>
            </a:r>
          </a:p>
          <a:p>
            <a:pPr marL="742950" lvl="1" indent="-285750">
              <a:spcBef>
                <a:spcPct val="20000"/>
              </a:spcBef>
              <a:buClr>
                <a:srgbClr val="A81C33"/>
              </a:buClr>
              <a:buFont typeface="Arial" pitchFamily="34" charset="0"/>
              <a:buChar char="–"/>
            </a:pPr>
            <a:r>
              <a:rPr lang="hu-HU" sz="2400" b="0">
                <a:latin typeface="Century Schoolbook" pitchFamily="18" charset="0"/>
              </a:rPr>
              <a:t>Szigorúbb</a:t>
            </a:r>
          </a:p>
          <a:p>
            <a:pPr marL="742950" lvl="1" indent="-285750">
              <a:spcBef>
                <a:spcPct val="20000"/>
              </a:spcBef>
              <a:buClr>
                <a:srgbClr val="A81C33"/>
              </a:buClr>
              <a:buFont typeface="Arial" pitchFamily="34" charset="0"/>
              <a:buChar char="–"/>
            </a:pPr>
            <a:r>
              <a:rPr lang="hu-HU" sz="2400" b="0">
                <a:latin typeface="Century Schoolbook" pitchFamily="18" charset="0"/>
              </a:rPr>
              <a:t>Részletesebb</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Nincs önálló minősítési rendszere </a:t>
            </a:r>
            <a:r>
              <a:rPr lang="hu-HU" sz="2400">
                <a:solidFill>
                  <a:srgbClr val="C41F3A"/>
                </a:solidFill>
                <a:latin typeface="Century Schoolbook" pitchFamily="18" charset="0"/>
              </a:rPr>
              <a:t>(a MoReq2-nek lesz)</a:t>
            </a:r>
          </a:p>
          <a:p>
            <a:pPr marL="342900" indent="-342900">
              <a:spcBef>
                <a:spcPct val="20000"/>
              </a:spcBef>
              <a:buClr>
                <a:srgbClr val="C41F3A"/>
              </a:buClr>
              <a:buFont typeface="Wingdings" pitchFamily="2" charset="2"/>
              <a:buBlip>
                <a:blip r:embed="rId4"/>
              </a:buBlip>
            </a:pPr>
            <a:r>
              <a:rPr lang="hu-HU" sz="2400" b="0">
                <a:latin typeface="Century Schoolbook" pitchFamily="18" charset="0"/>
              </a:rPr>
              <a:t>Vannak „kötelező” és ajánlott követelmények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723971">
                                            <p:txEl>
                                              <p:pRg st="0" end="0"/>
                                            </p:txEl>
                                          </p:spTgt>
                                        </p:tgtEl>
                                        <p:attrNameLst>
                                          <p:attrName>style.visibility</p:attrName>
                                        </p:attrNameLst>
                                      </p:cBhvr>
                                      <p:to>
                                        <p:strVal val="visible"/>
                                      </p:to>
                                    </p:set>
                                    <p:anim calcmode="lin" valueType="num">
                                      <p:cBhvr additive="base">
                                        <p:cTn id="7" dur="500" fill="hold"/>
                                        <p:tgtEl>
                                          <p:spTgt spid="7239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2397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23971">
                                            <p:txEl>
                                              <p:pRg st="1" end="1"/>
                                            </p:txEl>
                                          </p:spTgt>
                                        </p:tgtEl>
                                        <p:attrNameLst>
                                          <p:attrName>style.visibility</p:attrName>
                                        </p:attrNameLst>
                                      </p:cBhvr>
                                      <p:to>
                                        <p:strVal val="visible"/>
                                      </p:to>
                                    </p:set>
                                    <p:anim calcmode="lin" valueType="num">
                                      <p:cBhvr additive="base">
                                        <p:cTn id="11" dur="500" fill="hold"/>
                                        <p:tgtEl>
                                          <p:spTgt spid="72397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2397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23971">
                                            <p:txEl>
                                              <p:pRg st="2" end="2"/>
                                            </p:txEl>
                                          </p:spTgt>
                                        </p:tgtEl>
                                        <p:attrNameLst>
                                          <p:attrName>style.visibility</p:attrName>
                                        </p:attrNameLst>
                                      </p:cBhvr>
                                      <p:to>
                                        <p:strVal val="visible"/>
                                      </p:to>
                                    </p:set>
                                    <p:anim calcmode="lin" valueType="num">
                                      <p:cBhvr additive="base">
                                        <p:cTn id="15" dur="500" fill="hold"/>
                                        <p:tgtEl>
                                          <p:spTgt spid="72397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23971">
                                            <p:txEl>
                                              <p:pRg st="2" end="2"/>
                                            </p:txEl>
                                          </p:spTgt>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 presetClass="entr" presetSubtype="2" fill="hold" grpId="0" nodeType="afterEffect">
                                  <p:stCondLst>
                                    <p:cond delay="0"/>
                                  </p:stCondLst>
                                  <p:childTnLst>
                                    <p:set>
                                      <p:cBhvr>
                                        <p:cTn id="19" dur="1" fill="hold">
                                          <p:stCondLst>
                                            <p:cond delay="0"/>
                                          </p:stCondLst>
                                        </p:cTn>
                                        <p:tgtEl>
                                          <p:spTgt spid="723971">
                                            <p:txEl>
                                              <p:pRg st="3" end="3"/>
                                            </p:txEl>
                                          </p:spTgt>
                                        </p:tgtEl>
                                        <p:attrNameLst>
                                          <p:attrName>style.visibility</p:attrName>
                                        </p:attrNameLst>
                                      </p:cBhvr>
                                      <p:to>
                                        <p:strVal val="visible"/>
                                      </p:to>
                                    </p:set>
                                    <p:anim calcmode="lin" valueType="num">
                                      <p:cBhvr additive="base">
                                        <p:cTn id="20" dur="500" fill="hold"/>
                                        <p:tgtEl>
                                          <p:spTgt spid="723971">
                                            <p:txEl>
                                              <p:pRg st="3" end="3"/>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723971">
                                            <p:txEl>
                                              <p:pRg st="3" end="3"/>
                                            </p:txEl>
                                          </p:spTgt>
                                        </p:tgtEl>
                                        <p:attrNameLst>
                                          <p:attrName>ppt_y</p:attrName>
                                        </p:attrNameLst>
                                      </p:cBhvr>
                                      <p:tavLst>
                                        <p:tav tm="0">
                                          <p:val>
                                            <p:strVal val="#ppt_y"/>
                                          </p:val>
                                        </p:tav>
                                        <p:tav tm="100000">
                                          <p:val>
                                            <p:strVal val="#ppt_y"/>
                                          </p:val>
                                        </p:tav>
                                      </p:tavLst>
                                    </p:anim>
                                  </p:childTnLst>
                                </p:cTn>
                              </p:par>
                            </p:childTnLst>
                          </p:cTn>
                        </p:par>
                        <p:par>
                          <p:cTn id="22" fill="hold">
                            <p:stCondLst>
                              <p:cond delay="1000"/>
                            </p:stCondLst>
                            <p:childTnLst>
                              <p:par>
                                <p:cTn id="23" presetID="2" presetClass="entr" presetSubtype="2" fill="hold" grpId="0" nodeType="afterEffect">
                                  <p:stCondLst>
                                    <p:cond delay="0"/>
                                  </p:stCondLst>
                                  <p:childTnLst>
                                    <p:set>
                                      <p:cBhvr>
                                        <p:cTn id="24" dur="1" fill="hold">
                                          <p:stCondLst>
                                            <p:cond delay="0"/>
                                          </p:stCondLst>
                                        </p:cTn>
                                        <p:tgtEl>
                                          <p:spTgt spid="723971">
                                            <p:txEl>
                                              <p:pRg st="4" end="4"/>
                                            </p:txEl>
                                          </p:spTgt>
                                        </p:tgtEl>
                                        <p:attrNameLst>
                                          <p:attrName>style.visibility</p:attrName>
                                        </p:attrNameLst>
                                      </p:cBhvr>
                                      <p:to>
                                        <p:strVal val="visible"/>
                                      </p:to>
                                    </p:set>
                                    <p:anim calcmode="lin" valueType="num">
                                      <p:cBhvr additive="base">
                                        <p:cTn id="25" dur="500" fill="hold"/>
                                        <p:tgtEl>
                                          <p:spTgt spid="72397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23971">
                                            <p:txEl>
                                              <p:pRg st="4" end="4"/>
                                            </p:txEl>
                                          </p:spTgt>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10" presetClass="entr" presetSubtype="0" fill="hold" nodeType="afterEffect">
                                  <p:stCondLst>
                                    <p:cond delay="0"/>
                                  </p:stCondLst>
                                  <p:childTnLst>
                                    <p:set>
                                      <p:cBhvr>
                                        <p:cTn id="29" dur="1" fill="hold">
                                          <p:stCondLst>
                                            <p:cond delay="0"/>
                                          </p:stCondLst>
                                        </p:cTn>
                                        <p:tgtEl>
                                          <p:spTgt spid="723972"/>
                                        </p:tgtEl>
                                        <p:attrNameLst>
                                          <p:attrName>style.visibility</p:attrName>
                                        </p:attrNameLst>
                                      </p:cBhvr>
                                      <p:to>
                                        <p:strVal val="visible"/>
                                      </p:to>
                                    </p:set>
                                    <p:animEffect transition="in" filter="fade">
                                      <p:cBhvr>
                                        <p:cTn id="30" dur="2000"/>
                                        <p:tgtEl>
                                          <p:spTgt spid="723972"/>
                                        </p:tgtEl>
                                      </p:cBhvr>
                                    </p:animEffect>
                                  </p:childTnLst>
                                </p:cTn>
                              </p:par>
                            </p:childTnLst>
                          </p:cTn>
                        </p:par>
                        <p:par>
                          <p:cTn id="31" fill="hold">
                            <p:stCondLst>
                              <p:cond delay="3500"/>
                            </p:stCondLst>
                            <p:childTnLst>
                              <p:par>
                                <p:cTn id="32" presetID="2" presetClass="entr" presetSubtype="2" fill="hold" grpId="0" nodeType="afterEffect">
                                  <p:stCondLst>
                                    <p:cond delay="0"/>
                                  </p:stCondLst>
                                  <p:childTnLst>
                                    <p:set>
                                      <p:cBhvr>
                                        <p:cTn id="33" dur="1" fill="hold">
                                          <p:stCondLst>
                                            <p:cond delay="0"/>
                                          </p:stCondLst>
                                        </p:cTn>
                                        <p:tgtEl>
                                          <p:spTgt spid="723974"/>
                                        </p:tgtEl>
                                        <p:attrNameLst>
                                          <p:attrName>style.visibility</p:attrName>
                                        </p:attrNameLst>
                                      </p:cBhvr>
                                      <p:to>
                                        <p:strVal val="visible"/>
                                      </p:to>
                                    </p:set>
                                    <p:anim calcmode="lin" valueType="num">
                                      <p:cBhvr additive="base">
                                        <p:cTn id="34" dur="500" fill="hold"/>
                                        <p:tgtEl>
                                          <p:spTgt spid="723974"/>
                                        </p:tgtEl>
                                        <p:attrNameLst>
                                          <p:attrName>ppt_x</p:attrName>
                                        </p:attrNameLst>
                                      </p:cBhvr>
                                      <p:tavLst>
                                        <p:tav tm="0">
                                          <p:val>
                                            <p:strVal val="1+#ppt_w/2"/>
                                          </p:val>
                                        </p:tav>
                                        <p:tav tm="100000">
                                          <p:val>
                                            <p:strVal val="#ppt_x"/>
                                          </p:val>
                                        </p:tav>
                                      </p:tavLst>
                                    </p:anim>
                                    <p:anim calcmode="lin" valueType="num">
                                      <p:cBhvr additive="base">
                                        <p:cTn id="35" dur="500" fill="hold"/>
                                        <p:tgtEl>
                                          <p:spTgt spid="723974"/>
                                        </p:tgtEl>
                                        <p:attrNameLst>
                                          <p:attrName>ppt_y</p:attrName>
                                        </p:attrNameLst>
                                      </p:cBhvr>
                                      <p:tavLst>
                                        <p:tav tm="0">
                                          <p:val>
                                            <p:strVal val="#ppt_y"/>
                                          </p:val>
                                        </p:tav>
                                        <p:tav tm="100000">
                                          <p:val>
                                            <p:strVal val="#ppt_y"/>
                                          </p:val>
                                        </p:tav>
                                      </p:tavLst>
                                    </p:anim>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723973"/>
                                        </p:tgtEl>
                                        <p:attrNameLst>
                                          <p:attrName>style.visibility</p:attrName>
                                        </p:attrNameLst>
                                      </p:cBhvr>
                                      <p:to>
                                        <p:strVal val="visible"/>
                                      </p:to>
                                    </p:set>
                                    <p:animEffect transition="in" filter="fade">
                                      <p:cBhvr>
                                        <p:cTn id="39" dur="2000"/>
                                        <p:tgtEl>
                                          <p:spTgt spid="723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971" grpId="0" build="p" advAuto="0"/>
      <p:bldP spid="72397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994" name="Rectangle 2"/>
          <p:cNvSpPr>
            <a:spLocks noGrp="1" noChangeArrowheads="1"/>
          </p:cNvSpPr>
          <p:nvPr>
            <p:ph type="title"/>
          </p:nvPr>
        </p:nvSpPr>
        <p:spPr/>
        <p:txBody>
          <a:bodyPr/>
          <a:lstStyle/>
          <a:p>
            <a:pPr eaLnBrk="1" hangingPunct="1">
              <a:defRPr/>
            </a:pPr>
            <a:r>
              <a:rPr lang="hu-HU" smtClean="0"/>
              <a:t>A szabályozás fő területei</a:t>
            </a:r>
          </a:p>
        </p:txBody>
      </p:sp>
      <p:sp>
        <p:nvSpPr>
          <p:cNvPr id="14339" name="Rectangle 3"/>
          <p:cNvSpPr>
            <a:spLocks noGrp="1" noChangeArrowheads="1"/>
          </p:cNvSpPr>
          <p:nvPr>
            <p:ph type="body" idx="1"/>
          </p:nvPr>
        </p:nvSpPr>
        <p:spPr>
          <a:xfrm>
            <a:off x="684213" y="1700213"/>
            <a:ext cx="7920037" cy="4108450"/>
          </a:xfrm>
        </p:spPr>
        <p:txBody>
          <a:bodyPr/>
          <a:lstStyle/>
          <a:p>
            <a:pPr eaLnBrk="1" hangingPunct="1"/>
            <a:r>
              <a:rPr lang="hu-HU" smtClean="0"/>
              <a:t>Fogalmak</a:t>
            </a:r>
          </a:p>
          <a:p>
            <a:pPr eaLnBrk="1" hangingPunct="1"/>
            <a:r>
              <a:rPr lang="hu-HU" smtClean="0"/>
              <a:t>Iratstruktúra</a:t>
            </a:r>
          </a:p>
          <a:p>
            <a:pPr eaLnBrk="1" hangingPunct="1"/>
            <a:r>
              <a:rPr lang="hu-HU" smtClean="0"/>
              <a:t>Azonosítók kiosztása</a:t>
            </a:r>
          </a:p>
          <a:p>
            <a:pPr eaLnBrk="1" hangingPunct="1"/>
            <a:r>
              <a:rPr lang="hu-HU" smtClean="0"/>
              <a:t>Osztályozás, kategorizálás</a:t>
            </a:r>
          </a:p>
          <a:p>
            <a:pPr eaLnBrk="1" hangingPunct="1"/>
            <a:r>
              <a:rPr lang="hu-HU" smtClean="0"/>
              <a:t>Jogosultságok</a:t>
            </a:r>
          </a:p>
          <a:p>
            <a:pPr eaLnBrk="1" hangingPunct="1"/>
            <a:r>
              <a:rPr lang="hu-HU" smtClean="0"/>
              <a:t>Keresés</a:t>
            </a:r>
          </a:p>
          <a:p>
            <a:pPr eaLnBrk="1" hangingPunct="1"/>
            <a:r>
              <a:rPr lang="hu-HU" smtClean="0"/>
              <a:t>Naplózás</a:t>
            </a:r>
          </a:p>
          <a:p>
            <a:pPr eaLnBrk="1" hangingPunct="1"/>
            <a:endParaRPr lang="hu-HU"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Grp="1" noChangeArrowheads="1"/>
          </p:cNvSpPr>
          <p:nvPr>
            <p:ph type="title"/>
          </p:nvPr>
        </p:nvSpPr>
        <p:spPr/>
        <p:txBody>
          <a:bodyPr/>
          <a:lstStyle/>
          <a:p>
            <a:pPr eaLnBrk="1" hangingPunct="1">
              <a:defRPr/>
            </a:pPr>
            <a:r>
              <a:rPr lang="hu-HU" sz="3200" smtClean="0"/>
              <a:t>Kulcsfogalmak a MoReq2-ben</a:t>
            </a:r>
          </a:p>
        </p:txBody>
      </p:sp>
      <p:sp>
        <p:nvSpPr>
          <p:cNvPr id="15363" name="Rectangle 3"/>
          <p:cNvSpPr>
            <a:spLocks noGrp="1" noChangeArrowheads="1"/>
          </p:cNvSpPr>
          <p:nvPr>
            <p:ph type="body" sz="half" idx="1"/>
          </p:nvPr>
        </p:nvSpPr>
        <p:spPr>
          <a:xfrm>
            <a:off x="684213" y="1700213"/>
            <a:ext cx="3883025" cy="5133975"/>
          </a:xfrm>
        </p:spPr>
        <p:txBody>
          <a:bodyPr/>
          <a:lstStyle/>
          <a:p>
            <a:pPr eaLnBrk="1" hangingPunct="1"/>
            <a:r>
              <a:rPr lang="hu-HU" smtClean="0"/>
              <a:t>Capture</a:t>
            </a:r>
          </a:p>
          <a:p>
            <a:pPr eaLnBrk="1" hangingPunct="1"/>
            <a:r>
              <a:rPr lang="hu-HU" smtClean="0"/>
              <a:t>Class</a:t>
            </a:r>
          </a:p>
          <a:p>
            <a:pPr eaLnBrk="1" hangingPunct="1"/>
            <a:r>
              <a:rPr lang="hu-HU" smtClean="0"/>
              <a:t>Classification</a:t>
            </a:r>
          </a:p>
          <a:p>
            <a:pPr eaLnBrk="1" hangingPunct="1"/>
            <a:r>
              <a:rPr lang="hu-HU" smtClean="0"/>
              <a:t>Component</a:t>
            </a:r>
          </a:p>
          <a:p>
            <a:pPr eaLnBrk="1" hangingPunct="1"/>
            <a:r>
              <a:rPr lang="hu-HU" smtClean="0"/>
              <a:t>Document</a:t>
            </a:r>
          </a:p>
          <a:p>
            <a:pPr eaLnBrk="1" hangingPunct="1"/>
            <a:r>
              <a:rPr lang="hu-HU" smtClean="0"/>
              <a:t>File</a:t>
            </a:r>
          </a:p>
          <a:p>
            <a:pPr eaLnBrk="1" hangingPunct="1"/>
            <a:endParaRPr lang="hu-HU" smtClean="0"/>
          </a:p>
          <a:p>
            <a:pPr eaLnBrk="1" hangingPunct="1"/>
            <a:endParaRPr lang="hu-HU" smtClean="0"/>
          </a:p>
          <a:p>
            <a:pPr eaLnBrk="1" hangingPunct="1"/>
            <a:endParaRPr lang="hu-HU" smtClean="0"/>
          </a:p>
          <a:p>
            <a:pPr eaLnBrk="1" hangingPunct="1"/>
            <a:endParaRPr lang="hu-HU" smtClean="0"/>
          </a:p>
        </p:txBody>
      </p:sp>
      <p:sp>
        <p:nvSpPr>
          <p:cNvPr id="15364" name="Rectangle 4"/>
          <p:cNvSpPr>
            <a:spLocks noGrp="1" noChangeArrowheads="1"/>
          </p:cNvSpPr>
          <p:nvPr>
            <p:ph type="body" sz="half" idx="2"/>
          </p:nvPr>
        </p:nvSpPr>
        <p:spPr>
          <a:xfrm>
            <a:off x="4719638" y="1700213"/>
            <a:ext cx="3884612" cy="3082925"/>
          </a:xfrm>
        </p:spPr>
        <p:txBody>
          <a:bodyPr/>
          <a:lstStyle/>
          <a:p>
            <a:pPr eaLnBrk="1" hangingPunct="1"/>
            <a:r>
              <a:rPr lang="hu-HU" smtClean="0"/>
              <a:t>Electronic record</a:t>
            </a:r>
          </a:p>
          <a:p>
            <a:pPr eaLnBrk="1" hangingPunct="1"/>
            <a:r>
              <a:rPr lang="hu-HU" smtClean="0"/>
              <a:t>ERMS</a:t>
            </a:r>
          </a:p>
          <a:p>
            <a:pPr eaLnBrk="1" hangingPunct="1"/>
            <a:r>
              <a:rPr lang="hu-HU" smtClean="0"/>
              <a:t>Metadata </a:t>
            </a:r>
          </a:p>
          <a:p>
            <a:pPr eaLnBrk="1" hangingPunct="1"/>
            <a:r>
              <a:rPr lang="hu-HU" smtClean="0"/>
              <a:t>Record</a:t>
            </a:r>
          </a:p>
          <a:p>
            <a:pPr eaLnBrk="1" hangingPunct="1"/>
            <a:r>
              <a:rPr lang="hu-HU" smtClean="0">
                <a:solidFill>
                  <a:srgbClr val="C41F3A"/>
                </a:solidFill>
              </a:rPr>
              <a:t>Sub-file</a:t>
            </a:r>
          </a:p>
          <a:p>
            <a:pPr eaLnBrk="1" hangingPunct="1"/>
            <a:r>
              <a:rPr lang="hu-HU" smtClean="0"/>
              <a:t>Volume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2" name="Rectangle 2"/>
          <p:cNvSpPr>
            <a:spLocks noGrp="1" noChangeArrowheads="1"/>
          </p:cNvSpPr>
          <p:nvPr>
            <p:ph type="title"/>
          </p:nvPr>
        </p:nvSpPr>
        <p:spPr/>
        <p:txBody>
          <a:bodyPr/>
          <a:lstStyle/>
          <a:p>
            <a:pPr eaLnBrk="1" hangingPunct="1">
              <a:defRPr/>
            </a:pPr>
            <a:r>
              <a:rPr lang="hu-HU" smtClean="0"/>
              <a:t>Fogalmi különbségek</a:t>
            </a:r>
          </a:p>
        </p:txBody>
      </p:sp>
      <p:sp>
        <p:nvSpPr>
          <p:cNvPr id="16387" name="Rectangle 3"/>
          <p:cNvSpPr>
            <a:spLocks noGrp="1" noChangeArrowheads="1"/>
          </p:cNvSpPr>
          <p:nvPr>
            <p:ph type="body" idx="1"/>
          </p:nvPr>
        </p:nvSpPr>
        <p:spPr>
          <a:xfrm>
            <a:off x="684213" y="1700213"/>
            <a:ext cx="7920037" cy="3509962"/>
          </a:xfrm>
        </p:spPr>
        <p:txBody>
          <a:bodyPr/>
          <a:lstStyle/>
          <a:p>
            <a:pPr eaLnBrk="1" hangingPunct="1"/>
            <a:r>
              <a:rPr lang="hu-HU" dirty="0" smtClean="0"/>
              <a:t>Osztályozás, besorolás (</a:t>
            </a:r>
            <a:r>
              <a:rPr lang="hu-HU" dirty="0" err="1" smtClean="0"/>
              <a:t>Classification</a:t>
            </a:r>
            <a:r>
              <a:rPr lang="hu-HU" dirty="0" smtClean="0"/>
              <a:t>)</a:t>
            </a:r>
          </a:p>
          <a:p>
            <a:pPr eaLnBrk="1" hangingPunct="1"/>
            <a:r>
              <a:rPr lang="hu-HU" dirty="0" smtClean="0"/>
              <a:t>Irat (</a:t>
            </a:r>
            <a:r>
              <a:rPr lang="hu-HU" dirty="0" err="1" smtClean="0"/>
              <a:t>Record</a:t>
            </a:r>
            <a:r>
              <a:rPr lang="hu-HU" dirty="0" smtClean="0"/>
              <a:t>)</a:t>
            </a:r>
          </a:p>
          <a:p>
            <a:pPr eaLnBrk="1" hangingPunct="1"/>
            <a:r>
              <a:rPr lang="hu-HU" dirty="0" smtClean="0"/>
              <a:t>Dokumentum (</a:t>
            </a:r>
            <a:r>
              <a:rPr lang="hu-HU" dirty="0" err="1" smtClean="0"/>
              <a:t>Document</a:t>
            </a:r>
            <a:r>
              <a:rPr lang="hu-HU" dirty="0" smtClean="0"/>
              <a:t>)</a:t>
            </a:r>
          </a:p>
          <a:p>
            <a:pPr eaLnBrk="1" hangingPunct="1"/>
            <a:r>
              <a:rPr lang="hu-HU" dirty="0" smtClean="0"/>
              <a:t>Irattá nyilvánítás, befogadás, nyilvántartásba vétel (</a:t>
            </a:r>
            <a:r>
              <a:rPr lang="hu-HU" dirty="0" err="1" smtClean="0"/>
              <a:t>Capture</a:t>
            </a:r>
            <a:r>
              <a:rPr lang="hu-HU" dirty="0" smtClean="0"/>
              <a:t>)</a:t>
            </a:r>
          </a:p>
          <a:p>
            <a:pPr eaLnBrk="1" hangingPunct="1"/>
            <a:r>
              <a:rPr lang="hu-HU" dirty="0" smtClean="0"/>
              <a:t>Ügyiratdarab</a:t>
            </a:r>
          </a:p>
          <a:p>
            <a:pPr eaLnBrk="1" hangingPunct="1"/>
            <a:r>
              <a:rPr lang="hu-HU" dirty="0" err="1" smtClean="0"/>
              <a:t>Alügyirat</a:t>
            </a:r>
            <a:endParaRPr lang="hu-HU"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reesoft template">
  <a:themeElements>
    <a:clrScheme name="Freesof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reesoft template">
      <a:majorFont>
        <a:latin typeface="Century Gothic"/>
        <a:ea typeface=""/>
        <a:cs typeface=""/>
      </a:majorFont>
      <a:minorFont>
        <a:latin typeface="Century School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hu-HU"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hu-HU" sz="1800" b="1" i="0" u="none" strike="noStrike" cap="none" normalizeH="0" baseline="0" smtClean="0">
            <a:ln>
              <a:noFill/>
            </a:ln>
            <a:solidFill>
              <a:schemeClr val="tx1"/>
            </a:solidFill>
            <a:effectLst/>
            <a:latin typeface="Arial" charset="0"/>
          </a:defRPr>
        </a:defPPr>
      </a:lstStyle>
    </a:lnDef>
  </a:objectDefaults>
  <a:extraClrSchemeLst>
    <a:extraClrScheme>
      <a:clrScheme name="Freesof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reesof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reesof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reesof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reesof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reesof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reesof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reesof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reesof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reesof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reesof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reesof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lapértelmezett terv">
  <a:themeElements>
    <a:clrScheme name="1_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Alapértelmezett terv">
      <a:majorFont>
        <a:latin typeface="Century Gothic"/>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hu-HU"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hu-HU" sz="1800" b="1" i="0" u="none" strike="noStrike" cap="none" normalizeH="0" baseline="0" smtClean="0">
            <a:ln>
              <a:noFill/>
            </a:ln>
            <a:solidFill>
              <a:schemeClr val="tx1"/>
            </a:solidFill>
            <a:effectLst/>
            <a:latin typeface="Arial" charset="0"/>
          </a:defRPr>
        </a:defPPr>
      </a:lstStyle>
    </a:lnDef>
  </a:objectDefaults>
  <a:extraClrSchemeLst>
    <a:extraClrScheme>
      <a:clrScheme name="1_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gyéni tervezés">
  <a:themeElements>
    <a:clrScheme name="1_Egyéni tervezé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gyéni tervezé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hu-HU"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hu-HU" sz="1800" b="1" i="0" u="none" strike="noStrike" cap="none" normalizeH="0" baseline="0" smtClean="0">
            <a:ln>
              <a:noFill/>
            </a:ln>
            <a:solidFill>
              <a:schemeClr val="tx1"/>
            </a:solidFill>
            <a:effectLst/>
            <a:latin typeface="Arial" charset="0"/>
          </a:defRPr>
        </a:defPPr>
      </a:lstStyle>
    </a:lnDef>
  </a:objectDefaults>
  <a:extraClrSchemeLst>
    <a:extraClrScheme>
      <a:clrScheme name="1_Egyéni tervezé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gyéni tervezé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gyéni tervezé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gyéni tervezé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gyéni tervezé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gyéni tervezé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gyéni tervezé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gyéni tervezé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gyéni tervezé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gyéni tervezé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gyéni tervezé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gyéni tervezé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Egyéni tervezés">
  <a:themeElements>
    <a:clrScheme name="Egyéni tervezé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gyéni tervezé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hu-HU"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hu-HU" sz="1800" b="1" i="0" u="none" strike="noStrike" cap="none" normalizeH="0" baseline="0" smtClean="0">
            <a:ln>
              <a:noFill/>
            </a:ln>
            <a:solidFill>
              <a:schemeClr val="tx1"/>
            </a:solidFill>
            <a:effectLst/>
            <a:latin typeface="Arial" charset="0"/>
          </a:defRPr>
        </a:defPPr>
      </a:lstStyle>
    </a:lnDef>
  </a:objectDefaults>
  <a:extraClrSchemeLst>
    <a:extraClrScheme>
      <a:clrScheme name="Egyéni tervezé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yéni tervezé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gyéni tervezé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gyéni tervezé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gyéni tervezé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gyéni tervezé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gyéni tervezé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gyéni tervezé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gyéni tervezé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gyéni tervezé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gyéni tervezé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gyéni tervezé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Freesoft template</Template>
  <TotalTime>3643</TotalTime>
  <Words>1292</Words>
  <Application>Microsoft Office PowerPoint</Application>
  <PresentationFormat>Diavetítés a képernyőre (4:3 oldalarány)</PresentationFormat>
  <Paragraphs>242</Paragraphs>
  <Slides>28</Slides>
  <Notes>0</Notes>
  <HiddenSlides>0</HiddenSlides>
  <MMClips>0</MMClips>
  <ScaleCrop>false</ScaleCrop>
  <HeadingPairs>
    <vt:vector size="8" baseType="variant">
      <vt:variant>
        <vt:lpstr>Használt betűtípusok</vt:lpstr>
      </vt:variant>
      <vt:variant>
        <vt:i4>6</vt:i4>
      </vt:variant>
      <vt:variant>
        <vt:lpstr>Téma</vt:lpstr>
      </vt:variant>
      <vt:variant>
        <vt:i4>4</vt:i4>
      </vt:variant>
      <vt:variant>
        <vt:lpstr>Beágyazott OLE kiszolgálók</vt:lpstr>
      </vt:variant>
      <vt:variant>
        <vt:i4>1</vt:i4>
      </vt:variant>
      <vt:variant>
        <vt:lpstr>Diacímek</vt:lpstr>
      </vt:variant>
      <vt:variant>
        <vt:i4>28</vt:i4>
      </vt:variant>
    </vt:vector>
  </HeadingPairs>
  <TitlesOfParts>
    <vt:vector size="39" baseType="lpstr">
      <vt:lpstr>Arial</vt:lpstr>
      <vt:lpstr>Century Gothic</vt:lpstr>
      <vt:lpstr>Century Schoolbook</vt:lpstr>
      <vt:lpstr>Wingdings</vt:lpstr>
      <vt:lpstr>Arial Unicode MS</vt:lpstr>
      <vt:lpstr>Arial Black</vt:lpstr>
      <vt:lpstr>Freesoft template</vt:lpstr>
      <vt:lpstr>1_Alapértelmezett terv</vt:lpstr>
      <vt:lpstr>1_Egyéni tervezés</vt:lpstr>
      <vt:lpstr>Egyéni tervezés</vt:lpstr>
      <vt:lpstr>Corel PHOTO-PAINT 12.0 Image</vt:lpstr>
      <vt:lpstr>A MOREQ, MOREQ2 és a KEIR</vt:lpstr>
      <vt:lpstr>KEIR és MoReq</vt:lpstr>
      <vt:lpstr>KEIR és MoReq</vt:lpstr>
      <vt:lpstr>KEIR és MoReq</vt:lpstr>
      <vt:lpstr>KEIR és MoReq</vt:lpstr>
      <vt:lpstr>KEIR és MoReq</vt:lpstr>
      <vt:lpstr>A szabályozás fő területei</vt:lpstr>
      <vt:lpstr>Kulcsfogalmak a MoReq2-ben</vt:lpstr>
      <vt:lpstr>Fogalmi különbségek</vt:lpstr>
      <vt:lpstr>Irat/dokumentum fogalom</vt:lpstr>
      <vt:lpstr>Irat fogalom Magyarországon</vt:lpstr>
      <vt:lpstr>Iratstruktúra</vt:lpstr>
      <vt:lpstr>Iratstruktúra a MoReq2-ben</vt:lpstr>
      <vt:lpstr>Osztályozás, kategorizálás</vt:lpstr>
      <vt:lpstr>Jogosultság</vt:lpstr>
      <vt:lpstr>Újdonság a MoReq2-ben</vt:lpstr>
      <vt:lpstr>Megőrzés és megsemmisítés</vt:lpstr>
      <vt:lpstr>Megőrzés és megsemmisítés</vt:lpstr>
      <vt:lpstr>Irattá minősítés (nyilvántartásba vétel)</vt:lpstr>
      <vt:lpstr>Újdonság a MoReq2-ben</vt:lpstr>
      <vt:lpstr>Azonosítók</vt:lpstr>
      <vt:lpstr>Keresés, megjelenítés</vt:lpstr>
      <vt:lpstr>Naplózás</vt:lpstr>
      <vt:lpstr>Kiegészítő követelmények</vt:lpstr>
      <vt:lpstr>Újdonság a MoReq2-ben</vt:lpstr>
      <vt:lpstr>Újdonságok</vt:lpstr>
      <vt:lpstr>Kérdések és válaszok</vt:lpstr>
      <vt:lpstr>Köszönjük a figyelmet!</vt:lpstr>
    </vt:vector>
  </TitlesOfParts>
  <Company>FreeSoft Rt.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 konform iratkezelés a közigazgatásban</dc:title>
  <dc:creator>Füzessy Tamás</dc:creator>
  <cp:lastModifiedBy>Gasparetz András</cp:lastModifiedBy>
  <cp:revision>172</cp:revision>
  <dcterms:created xsi:type="dcterms:W3CDTF">2004-12-01T16:39:19Z</dcterms:created>
  <dcterms:modified xsi:type="dcterms:W3CDTF">2010-04-11T17:28:37Z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ulajdonos">
    <vt:lpwstr>Füzessy Tamás</vt:lpwstr>
  </property>
</Properties>
</file>