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30"/>
  </p:handoutMasterIdLst>
  <p:sldIdLst>
    <p:sldId id="256" r:id="rId2"/>
    <p:sldId id="282" r:id="rId3"/>
    <p:sldId id="283" r:id="rId4"/>
    <p:sldId id="286" r:id="rId5"/>
    <p:sldId id="259" r:id="rId6"/>
    <p:sldId id="281" r:id="rId7"/>
    <p:sldId id="261" r:id="rId8"/>
    <p:sldId id="262" r:id="rId9"/>
    <p:sldId id="284" r:id="rId10"/>
    <p:sldId id="258" r:id="rId11"/>
    <p:sldId id="285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3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</p:sldIdLst>
  <p:sldSz cx="9144000" cy="6858000" type="screen4x3"/>
  <p:notesSz cx="6851650" cy="9747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.bin"/><Relationship Id="rId7" Type="http://schemas.microsoft.com/office/2006/relationships/legacyDiagramText" Target="legacyDiagramText6.bin"/><Relationship Id="rId2" Type="http://schemas.microsoft.com/office/2006/relationships/legacyDiagramText" Target="legacyDiagramText1.bin"/><Relationship Id="rId1" Type="http://schemas.openxmlformats.org/officeDocument/2006/relationships/image" Target="../media/image11.emf"/><Relationship Id="rId6" Type="http://schemas.microsoft.com/office/2006/relationships/legacyDiagramText" Target="legacyDiagramText5.bin"/><Relationship Id="rId5" Type="http://schemas.microsoft.com/office/2006/relationships/legacyDiagramText" Target="legacyDiagramText4.bin"/><Relationship Id="rId4" Type="http://schemas.microsoft.com/office/2006/relationships/legacyDiagramText" Target="legacyDiagramText3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EC871F71-CBEE-4B94-9265-496B2D1725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Mintacím szerkesztése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Alcím mintájának szerkesztése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4B618-A79B-49ED-8604-39172DD3FC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0EE59-EDA8-4ED9-A6A1-11E55DFAE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48664-41B9-429F-BC16-59E0C7193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6E73-39B1-4053-B623-0FFA46BC1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03F2E-E1A3-4D48-9F37-345C29F14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8E516-0CC9-4C98-8D6C-7FE02E950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60CB8-1D8A-4304-9566-02E2542A2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5118-0CE5-4746-905E-051CB90C1C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475D1-2F47-46E2-A2BC-B2224A8B5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F24A9-8FF5-47F3-9D64-2B7B66948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85891-B343-4002-A87C-4BA2B3F9D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53A63-A2B2-4124-991A-55096BEAE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A2188-2F5A-4BF8-9B87-19F43BEA4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Mintacím szerkesztése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Mintaszöveg szerkesztése</a:t>
            </a:r>
          </a:p>
          <a:p>
            <a:pPr lvl="1"/>
            <a:r>
              <a:rPr lang="en-US" altLang="en-US" smtClean="0"/>
              <a:t>Második szint</a:t>
            </a:r>
          </a:p>
          <a:p>
            <a:pPr lvl="2"/>
            <a:r>
              <a:rPr lang="en-US" altLang="en-US" smtClean="0"/>
              <a:t>Harmadik szint</a:t>
            </a:r>
          </a:p>
          <a:p>
            <a:pPr lvl="3"/>
            <a:r>
              <a:rPr lang="en-US" altLang="en-US" smtClean="0"/>
              <a:t>Negyedik szint</a:t>
            </a:r>
          </a:p>
          <a:p>
            <a:pPr lvl="4"/>
            <a:r>
              <a:rPr lang="en-US" altLang="en-US" smtClean="0"/>
              <a:t>Ötödik szint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B5EA95CE-3CC8-49AC-B640-2A3AC2527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2493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3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3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4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5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496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parokia.net/kozosseg/misszio/200804_elengedeshaza2.jpg&amp;imgrefurl=http://www.parokia.net/kozosseg/200804_index_elengedeshaza.php&amp;usg=__wK_Ml2SzQ8OtuI68YAKCdUmsYbU=&amp;h=508&amp;w=200&amp;sz=20&amp;hl=en&amp;start=315&amp;um=1&amp;tbnid=uersCDxTHdd1ZM:&amp;tbnh=131&amp;tbnw=52&amp;prev=/images%3Fq%3Dhomok%25C3%25B3ra%26ndsp%3D20%26hl%3Den%26sa%3DN%26start%3D300%26um%3D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gif"/><Relationship Id="rId4" Type="http://schemas.openxmlformats.org/officeDocument/2006/relationships/hyperlink" Target="http://www.kepeslap.com/show.asp?imageid=174211&amp;userid=12956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kepeslap.com/show.asp?imageid=175197&amp;userid=129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6264275" cy="2511425"/>
          </a:xfrm>
        </p:spPr>
        <p:txBody>
          <a:bodyPr/>
          <a:lstStyle/>
          <a:p>
            <a:pPr eaLnBrk="1" hangingPunct="1"/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                  </a:t>
            </a:r>
            <a:r>
              <a:rPr lang="hu-HU" sz="4000" smtClean="0"/>
              <a:t>IDŐ-MENEDZSMENT</a:t>
            </a:r>
            <a:endParaRPr lang="en-GB" sz="4000" smtClean="0"/>
          </a:p>
        </p:txBody>
      </p:sp>
      <p:pic>
        <p:nvPicPr>
          <p:cNvPr id="6147" name="Picture 9" descr="200804_elengedeshaza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738"/>
            <a:ext cx="1589088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églalap 5"/>
          <p:cNvSpPr>
            <a:spLocks noChangeArrowheads="1"/>
          </p:cNvSpPr>
          <p:nvPr/>
        </p:nvSpPr>
        <p:spPr bwMode="auto">
          <a:xfrm>
            <a:off x="1547813" y="3429000"/>
            <a:ext cx="531018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71475" algn="r"/>
                <a:tab pos="1314450" algn="r"/>
              </a:tabLst>
            </a:pPr>
            <a:r>
              <a:rPr lang="hu-HU" sz="1100" b="1">
                <a:latin typeface="Verdana" pitchFamily="34" charset="0"/>
                <a:ea typeface="Calibri" pitchFamily="34" charset="0"/>
                <a:cs typeface="Times New Roman" pitchFamily="18" charset="0"/>
              </a:rPr>
              <a:t>			Összhangban</a:t>
            </a:r>
            <a:r>
              <a:rPr lang="hu-HU" sz="1100">
                <a:latin typeface="Verdana" pitchFamily="34" charset="0"/>
                <a:ea typeface="Calibri" pitchFamily="34" charset="0"/>
                <a:cs typeface="Times New Roman" pitchFamily="18" charset="0"/>
              </a:rPr>
              <a:t> – a United Way Kisalföld 			Alapítvány komplex szervezetfejlesztési 			programja Győr-Moson-Sopron megyében</a:t>
            </a:r>
          </a:p>
        </p:txBody>
      </p:sp>
      <p:pic>
        <p:nvPicPr>
          <p:cNvPr id="6149" name="Kép 1"/>
          <p:cNvPicPr>
            <a:picLocks noChangeAspect="1" noChangeArrowheads="1"/>
          </p:cNvPicPr>
          <p:nvPr/>
        </p:nvPicPr>
        <p:blipFill>
          <a:blip r:embed="rId4" cstate="print"/>
          <a:srcRect l="3856" t="32594" r="19759" b="36766"/>
          <a:stretch>
            <a:fillRect/>
          </a:stretch>
        </p:blipFill>
        <p:spPr bwMode="auto">
          <a:xfrm>
            <a:off x="1403350" y="3500438"/>
            <a:ext cx="18669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035800" cy="1295400"/>
          </a:xfrm>
        </p:spPr>
        <p:txBody>
          <a:bodyPr/>
          <a:lstStyle/>
          <a:p>
            <a:pPr eaLnBrk="1" hangingPunct="1"/>
            <a:r>
              <a:rPr lang="hu-HU" sz="3200" smtClean="0"/>
              <a:t>A jelentősebb időrablók leküzdése</a:t>
            </a:r>
            <a:br>
              <a:rPr lang="hu-HU" sz="3200" smtClean="0"/>
            </a:br>
            <a:endParaRPr lang="en-GB" sz="320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95288" y="1916113"/>
          <a:ext cx="7705725" cy="3444875"/>
        </p:xfrm>
        <a:graphic>
          <a:graphicData uri="http://schemas.openxmlformats.org/presentationml/2006/ole">
            <p:oleObj spid="_x0000_s2050" name="Munkalap" r:id="rId3" imgW="4210304" imgH="1438536" progId="Excel.Sheet.8">
              <p:embed/>
            </p:oleObj>
          </a:graphicData>
        </a:graphic>
      </p:graphicFrame>
      <p:pic>
        <p:nvPicPr>
          <p:cNvPr id="2052" name="Picture 6" descr="Telefon">
            <a:hlinkClick r:id="rId4" tooltip="Kép,fotó,képeslap:Telefon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5661025"/>
            <a:ext cx="86518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időmenedzsment tízparancsolata I.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600" smtClean="0"/>
              <a:t>1.) </a:t>
            </a:r>
            <a:r>
              <a:rPr lang="hu-HU" sz="2600" smtClean="0">
                <a:solidFill>
                  <a:srgbClr val="CC0066"/>
                </a:solidFill>
              </a:rPr>
              <a:t>Írásban tervezni</a:t>
            </a:r>
            <a:r>
              <a:rPr lang="hu-HU" sz="2600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2000" smtClean="0"/>
              <a:t>Tervezze meg a napját! Nyilazza meg a sorrendet és a szükséges időráfordítást.</a:t>
            </a:r>
          </a:p>
          <a:p>
            <a:pPr eaLnBrk="1" hangingPunct="1">
              <a:buFont typeface="Wingdings" pitchFamily="2" charset="2"/>
              <a:buNone/>
            </a:pPr>
            <a:endParaRPr lang="hu-HU" sz="2000" smtClean="0"/>
          </a:p>
          <a:p>
            <a:pPr eaLnBrk="1" hangingPunct="1">
              <a:buFont typeface="Wingdings" pitchFamily="2" charset="2"/>
              <a:buNone/>
            </a:pPr>
            <a:r>
              <a:rPr lang="hu-HU" sz="2600" smtClean="0"/>
              <a:t>2.) </a:t>
            </a:r>
            <a:r>
              <a:rPr lang="hu-HU" sz="2600" smtClean="0">
                <a:solidFill>
                  <a:srgbClr val="CC0066"/>
                </a:solidFill>
              </a:rPr>
              <a:t>Csak a rendelkezésre álló idő 60%-át táblázza be!</a:t>
            </a:r>
            <a:r>
              <a:rPr lang="hu-HU" sz="26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000" smtClean="0"/>
              <a:t>	20%-ot elvisznek az időrablók, másik 20% pedig a spontán ötletekre kell hogy maradjon.</a:t>
            </a:r>
          </a:p>
          <a:p>
            <a:pPr eaLnBrk="1" hangingPunct="1">
              <a:buFont typeface="Wingdings" pitchFamily="2" charset="2"/>
              <a:buNone/>
            </a:pPr>
            <a:endParaRPr lang="hu-HU" sz="2000" smtClean="0"/>
          </a:p>
          <a:p>
            <a:pPr eaLnBrk="1" hangingPunct="1">
              <a:buFont typeface="Wingdings" pitchFamily="2" charset="2"/>
              <a:buNone/>
            </a:pPr>
            <a:r>
              <a:rPr lang="hu-HU" sz="2600" smtClean="0"/>
              <a:t>3.) </a:t>
            </a:r>
            <a:r>
              <a:rPr lang="hu-HU" sz="2600" smtClean="0">
                <a:solidFill>
                  <a:srgbClr val="CC0066"/>
                </a:solidFill>
              </a:rPr>
              <a:t>Prioritásokat jelöljön ki</a:t>
            </a:r>
            <a:r>
              <a:rPr lang="hu-HU" sz="2600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000" smtClean="0"/>
              <a:t>	Fontos a napi feladatok rangsorolása!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időmenedzsment tízparancsolata II.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smtClean="0"/>
              <a:t>4.) </a:t>
            </a:r>
            <a:r>
              <a:rPr lang="hu-HU" sz="2600" smtClean="0">
                <a:solidFill>
                  <a:srgbClr val="CC0066"/>
                </a:solidFill>
              </a:rPr>
              <a:t>A teljesítménygörbét vegye figyelembe!</a:t>
            </a:r>
            <a:r>
              <a:rPr lang="hu-HU" sz="26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2000" smtClean="0"/>
              <a:t>A teljesítmény általában délelőtt a legjobb: reggel hasznosabb a kemény, koncentrációt igénylő munkát elvégezni, koradélután pedig rutinfeladatokat, adminisztrációt, stb…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smtClean="0"/>
              <a:t>5.) </a:t>
            </a:r>
            <a:r>
              <a:rPr lang="hu-HU" sz="2600" smtClean="0">
                <a:solidFill>
                  <a:srgbClr val="CC0066"/>
                </a:solidFill>
              </a:rPr>
              <a:t>Szüneteket kell beiktatni!</a:t>
            </a:r>
            <a:r>
              <a:rPr lang="hu-HU" sz="26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2000" smtClean="0"/>
              <a:t>(A kis szünet nem időpocsékolás.) Minden aktív 60 perc után 10 perc lazításra van szükség.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smtClean="0"/>
              <a:t>6.) </a:t>
            </a:r>
            <a:r>
              <a:rPr lang="hu-HU" sz="2600" smtClean="0">
                <a:solidFill>
                  <a:srgbClr val="CC0066"/>
                </a:solidFill>
              </a:rPr>
              <a:t>Egy óra csendespihenő</a:t>
            </a:r>
            <a:r>
              <a:rPr lang="hu-HU" sz="2600" smtClean="0"/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2000" smtClean="0"/>
              <a:t>Egy óra nyugalom, amikor senki nem zavarja és elmélyülten tud dolgozni. Leghasznosabb délelőtt 10-11 óra között.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smtClean="0"/>
              <a:t>	Az üzleti életben 6X10 perc hosszabb, mint 1x60 perc!!!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időmenedzsment tízparancsolata III.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49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7.) </a:t>
            </a:r>
            <a:r>
              <a:rPr lang="hu-HU" sz="2600" smtClean="0">
                <a:solidFill>
                  <a:srgbClr val="CC0066"/>
                </a:solidFill>
              </a:rPr>
              <a:t>Delegálja a feladatokat!</a:t>
            </a:r>
            <a:r>
              <a:rPr lang="hu-HU" sz="2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1800" smtClean="0"/>
              <a:t>Ne vállaljon fel minden feladatot egymaga!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8.) </a:t>
            </a:r>
            <a:r>
              <a:rPr lang="hu-HU" sz="2600" smtClean="0">
                <a:solidFill>
                  <a:srgbClr val="CC0066"/>
                </a:solidFill>
              </a:rPr>
              <a:t>Gondolkodjon logikusan!</a:t>
            </a:r>
            <a:r>
              <a:rPr lang="hu-HU" sz="2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1800" smtClean="0"/>
              <a:t>A „csuklóból” végzett apró feladatok ne szakítsák meg a nagyobb munkafázisokat! Produktívabb, ha fix időben egymás után végzi el ezeket.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9.) </a:t>
            </a:r>
            <a:r>
              <a:rPr lang="hu-HU" sz="2600" smtClean="0">
                <a:solidFill>
                  <a:srgbClr val="CC0066"/>
                </a:solidFill>
              </a:rPr>
              <a:t>Koncentráljon a legfontosabbra!</a:t>
            </a:r>
            <a:r>
              <a:rPr lang="hu-HU" sz="2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smtClean="0"/>
              <a:t>	</a:t>
            </a:r>
            <a:r>
              <a:rPr lang="hu-HU" sz="1800" smtClean="0"/>
              <a:t>A munkaideje 20%-ban el tudja végezni a munkája 80%-át. Végezzen el minden „muszáj” munkát reggel!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10.) </a:t>
            </a:r>
            <a:r>
              <a:rPr lang="hu-HU" sz="2600" smtClean="0">
                <a:solidFill>
                  <a:srgbClr val="CC0066"/>
                </a:solidFill>
              </a:rPr>
              <a:t>Magánfeladatok:</a:t>
            </a:r>
            <a:r>
              <a:rPr lang="hu-HU" sz="2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1900" smtClean="0"/>
              <a:t>Két napra előre írjon be olyan időpontokat, amikor csak a saját magánfeladataira koncentrál, és ehhez foggal-körömmel ragaszkodjon.</a:t>
            </a:r>
            <a:endParaRPr lang="en-US" sz="19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43800" cy="868363"/>
          </a:xfrm>
        </p:spPr>
        <p:txBody>
          <a:bodyPr/>
          <a:lstStyle/>
          <a:p>
            <a:pPr eaLnBrk="1" hangingPunct="1"/>
            <a:r>
              <a:rPr lang="hu-HU" smtClean="0"/>
              <a:t>Feladatrangsorolás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b="1" smtClean="0">
                <a:solidFill>
                  <a:schemeClr val="accent2"/>
                </a:solidFill>
              </a:rPr>
              <a:t>ABC metódus: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mtClean="0">
              <a:solidFill>
                <a:schemeClr val="accent2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mtClean="0"/>
              <a:t>Azonnal el kell intézni (feladatok kb. 15%-a, de értékteremtésben 65%-ot képvisel)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mtClean="0"/>
              <a:t>Nekünk kell elvégezni, de nem annyira sürgős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mtClean="0"/>
              <a:t>Kiosztható másnak - delegálható (feladatok kb. 65%-a, de értékteremtésben 15%)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mtClean="0"/>
              <a:t>Szemétkosárba való</a:t>
            </a:r>
            <a:endParaRPr lang="en-US" smtClean="0"/>
          </a:p>
        </p:txBody>
      </p:sp>
      <p:pic>
        <p:nvPicPr>
          <p:cNvPr id="17412" name="Picture 5" descr="abc-bloc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620713"/>
            <a:ext cx="1976438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munkafolyamat öt lépcsője</a:t>
            </a:r>
            <a:br>
              <a:rPr lang="hu-HU" smtClean="0"/>
            </a:br>
            <a:r>
              <a:rPr lang="hu-HU" sz="2000" smtClean="0"/>
              <a:t>(vízszintes aspektus)</a:t>
            </a:r>
            <a:endParaRPr lang="en-US" sz="2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Összegyűjtjük azokat a dolgokat, amelyek a figyelmünket igénylik.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Azonosítjuk őket, értelmezve a jelentésüket és a velük kapcsolatos teendőket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Rendszerezzük az ebből adódó eredményeket 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Kiválasztjuk a lehetőséget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Kivitelezzük 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gyűjtés eszközei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Fach-rendszer</a:t>
            </a:r>
          </a:p>
          <a:p>
            <a:pPr eaLnBrk="1" hangingPunct="1"/>
            <a:r>
              <a:rPr lang="hu-HU" smtClean="0"/>
              <a:t>Papíralapú jegyzetelő rendszerek</a:t>
            </a:r>
          </a:p>
          <a:p>
            <a:pPr eaLnBrk="1" hangingPunct="1"/>
            <a:r>
              <a:rPr lang="hu-HU" smtClean="0"/>
              <a:t>Digitális jegyzetelő rendszerek</a:t>
            </a:r>
          </a:p>
          <a:p>
            <a:pPr eaLnBrk="1" hangingPunct="1"/>
            <a:r>
              <a:rPr lang="hu-HU" smtClean="0"/>
              <a:t>Diktafon</a:t>
            </a:r>
          </a:p>
          <a:p>
            <a:pPr eaLnBrk="1" hangingPunct="1"/>
            <a:r>
              <a:rPr lang="hu-HU" smtClean="0"/>
              <a:t>E-mail</a:t>
            </a:r>
            <a:endParaRPr lang="en-US" smtClean="0"/>
          </a:p>
        </p:txBody>
      </p:sp>
      <p:pic>
        <p:nvPicPr>
          <p:cNvPr id="19460" name="Picture 5" descr="Klip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860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Azonosítás: </a:t>
            </a:r>
            <a:br>
              <a:rPr lang="hu-HU" smtClean="0"/>
            </a:br>
            <a:r>
              <a:rPr lang="hu-HU" smtClean="0"/>
              <a:t>van-e vele konkrét tennivaló?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3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600" smtClean="0"/>
              <a:t>Ha </a:t>
            </a:r>
            <a:r>
              <a:rPr lang="hu-HU" sz="2600" b="1" smtClean="0">
                <a:solidFill>
                  <a:srgbClr val="CC0066"/>
                </a:solidFill>
              </a:rPr>
              <a:t>nincs</a:t>
            </a:r>
            <a:r>
              <a:rPr lang="hu-HU" sz="2600" smtClean="0"/>
              <a:t>, akkor három lehetőség van: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z="2200" smtClean="0"/>
              <a:t>Szemétbe dobjuk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z="2200" smtClean="0"/>
              <a:t>Eltesszük: később hasznosítható anyag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z="2200" smtClean="0"/>
              <a:t>Referencia: potenciálisan hasznos információt tartalmaz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600" smtClean="0"/>
              <a:t>Ha </a:t>
            </a:r>
            <a:r>
              <a:rPr lang="hu-HU" sz="2600" b="1" smtClean="0">
                <a:solidFill>
                  <a:srgbClr val="CC0066"/>
                </a:solidFill>
              </a:rPr>
              <a:t>van</a:t>
            </a:r>
            <a:r>
              <a:rPr lang="hu-HU" sz="2600" smtClean="0"/>
              <a:t>, akkor: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z="2200" smtClean="0"/>
              <a:t>Milyen projekt vagy eredmény mellett kötelezted el magad?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z="2200" smtClean="0"/>
              <a:t>Mi konkrétan a következő lépés?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200" smtClean="0"/>
              <a:t>	- elvégzem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200" smtClean="0"/>
              <a:t>	- delegálom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200" smtClean="0"/>
              <a:t>	- elhalasztom</a:t>
            </a:r>
            <a:endParaRPr lang="en-US" sz="22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43800" cy="796925"/>
          </a:xfrm>
        </p:spPr>
        <p:txBody>
          <a:bodyPr/>
          <a:lstStyle/>
          <a:p>
            <a:pPr eaLnBrk="1" hangingPunct="1"/>
            <a:r>
              <a:rPr lang="hu-HU" smtClean="0"/>
              <a:t>Rendszerezés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smtClean="0">
                <a:solidFill>
                  <a:schemeClr val="accent2"/>
                </a:solidFill>
              </a:rPr>
              <a:t>Cselekvést nem igénylő tételek esetén: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Szemét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Tárolandó anyagok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Referencia mappa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mtClean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>
                <a:solidFill>
                  <a:schemeClr val="accent2"/>
                </a:solidFill>
              </a:rPr>
              <a:t>Cselekvést igénylő tételek esetén: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Projektlista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Projekttervet tároló mappa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Naptár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Emlékeztető lista a következő lépésekre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hu-HU" smtClean="0"/>
              <a:t>Emlékeztető lista a másoktól elvárt feladatokról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543800" cy="725488"/>
          </a:xfrm>
        </p:spPr>
        <p:txBody>
          <a:bodyPr/>
          <a:lstStyle/>
          <a:p>
            <a:pPr eaLnBrk="1" hangingPunct="1"/>
            <a:r>
              <a:rPr lang="hu-HU" smtClean="0"/>
              <a:t>Áttekintés – a heti áttekintő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07413" cy="4718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mtClean="0"/>
              <a:t>	Minden lezáratlan ügyet, aktív projekt tervet és az emlékeztető listát hetente egyszer át kell tekinteni.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b="1" smtClean="0">
                <a:solidFill>
                  <a:schemeClr val="accent2"/>
                </a:solidFill>
              </a:rPr>
              <a:t>A heti áttekintő segít: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hu-HU" smtClean="0"/>
              <a:t>Összeszedni és feldolgozni minden teendőt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hu-HU" smtClean="0"/>
              <a:t>Áttekinteni az egész munkafolyamati rendszert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hu-HU" smtClean="0"/>
              <a:t>Frissen tartani a listát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	A közismert szólás szerint: „</a:t>
            </a:r>
            <a:r>
              <a:rPr lang="hu-HU" smtClean="0">
                <a:solidFill>
                  <a:schemeClr val="tx2"/>
                </a:solidFill>
              </a:rPr>
              <a:t>Az idő pénz</a:t>
            </a:r>
            <a:r>
              <a:rPr lang="hu-HU" smtClean="0"/>
              <a:t>”.</a:t>
            </a:r>
          </a:p>
          <a:p>
            <a:pPr eaLnBrk="1" hangingPunct="1">
              <a:buFont typeface="Wingdings" pitchFamily="2" charset="2"/>
              <a:buNone/>
            </a:pPr>
            <a:endParaRPr lang="hu-HU" smtClean="0"/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	Ebből következik, hogy </a:t>
            </a:r>
            <a:r>
              <a:rPr lang="hu-HU" smtClean="0">
                <a:solidFill>
                  <a:schemeClr val="tx2"/>
                </a:solidFill>
              </a:rPr>
              <a:t>az idővel gazdálkodás a pénzszerzés egyik feltétele</a:t>
            </a:r>
            <a:r>
              <a:rPr lang="hu-HU" smtClean="0"/>
              <a:t>.</a:t>
            </a:r>
            <a:endParaRPr lang="en-US" smtClean="0"/>
          </a:p>
        </p:txBody>
      </p:sp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5292725" y="2133600"/>
            <a:ext cx="381000" cy="1871663"/>
          </a:xfrm>
          <a:prstGeom prst="downArrow">
            <a:avLst>
              <a:gd name="adj1" fmla="val 50000"/>
              <a:gd name="adj2" fmla="val 12281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pic>
        <p:nvPicPr>
          <p:cNvPr id="7172" name="Picture 7" descr="azidopen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133600"/>
            <a:ext cx="14906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543800" cy="725488"/>
          </a:xfrm>
        </p:spPr>
        <p:txBody>
          <a:bodyPr/>
          <a:lstStyle/>
          <a:p>
            <a:pPr eaLnBrk="1" hangingPunct="1"/>
            <a:r>
              <a:rPr lang="hu-HU" sz="3500" smtClean="0"/>
              <a:t>Kivitelezés – I. modell</a:t>
            </a:r>
            <a:br>
              <a:rPr lang="hu-HU" sz="3500" smtClean="0"/>
            </a:br>
            <a:r>
              <a:rPr lang="hu-HU" sz="2400" smtClean="0"/>
              <a:t>A pillanatnyi tevékenység kiválasztása</a:t>
            </a:r>
            <a:endParaRPr lang="en-US" sz="2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4116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hu-HU" smtClean="0"/>
              <a:t>Mi alapján döntjük el a pillanatnyi tevékenységünket?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hu-HU" smtClean="0"/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Kontextus (hol, milyen eszközzel?)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Rendelkezésre álló idő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Rendelkezésre álló energia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Prioritás 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Kivitelezés – II. modell</a:t>
            </a:r>
            <a:br>
              <a:rPr lang="hu-HU" smtClean="0"/>
            </a:br>
            <a:r>
              <a:rPr lang="hu-HU" sz="2800" smtClean="0"/>
              <a:t>A napi munka</a:t>
            </a:r>
            <a:endParaRPr lang="en-US" sz="28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116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hu-HU" smtClean="0"/>
              <a:t>1)	Előre meghatározott munkát végzünk („</a:t>
            </a:r>
            <a:r>
              <a:rPr lang="hu-HU" i="1" smtClean="0"/>
              <a:t>következő tennivalók”</a:t>
            </a:r>
            <a:r>
              <a:rPr lang="hu-HU" smtClean="0"/>
              <a:t> lista alapján),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hu-HU" smtClean="0"/>
              <a:t>		vagy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hu-HU" smtClean="0"/>
              <a:t>2)	A felbukkanó munkákkal foglalkozunk (ad hoc jelleg),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hu-HU" smtClean="0"/>
              <a:t>		vagy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hu-HU" smtClean="0"/>
              <a:t>3)	Meghatározhatjuk, mit szeretnénk csinálni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Kivitelezés – III. modell</a:t>
            </a:r>
            <a:br>
              <a:rPr lang="hu-HU" smtClean="0"/>
            </a:br>
            <a:r>
              <a:rPr lang="hu-HU" sz="2800" smtClean="0"/>
              <a:t>Saját munka hat perspektívából</a:t>
            </a:r>
            <a:endParaRPr lang="en-US" sz="2800" smtClean="0"/>
          </a:p>
        </p:txBody>
      </p:sp>
      <p:sp>
        <p:nvSpPr>
          <p:cNvPr id="30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600" smtClean="0"/>
              <a:t>	Légi-közlekedésben használatos magassági szintekkel ábrázolva: </a:t>
            </a:r>
            <a:endParaRPr lang="en-US" sz="2600" smtClean="0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5072063" y="1719263"/>
          <a:ext cx="3190875" cy="2128837"/>
        </p:xfrm>
        <a:graphic>
          <a:graphicData uri="http://schemas.openxmlformats.org/presentationml/2006/ole">
            <p:oleObj spid="_x0000_s3074" name="Diagram" r:id="rId3" imgW="6096000" imgH="4067251" progId="MSGraph.Chart.8">
              <p:embed followColorScheme="full"/>
            </p:oleObj>
          </a:graphicData>
        </a:graphic>
      </p:graphicFrame>
      <p:graphicFrame>
        <p:nvGraphicFramePr>
          <p:cNvPr id="3075" name="Diagram 11"/>
          <p:cNvGraphicFramePr>
            <a:graphicFrameLocks/>
          </p:cNvGraphicFramePr>
          <p:nvPr>
            <p:ph sz="quarter" idx="3"/>
          </p:nvPr>
        </p:nvGraphicFramePr>
        <p:xfrm>
          <a:off x="1258888" y="1341438"/>
          <a:ext cx="7524750" cy="5516562"/>
        </p:xfrm>
        <a:graphic>
          <a:graphicData uri="http://schemas.openxmlformats.org/drawingml/2006/compatibility">
            <com:legacyDrawing xmlns:com="http://schemas.openxmlformats.org/drawingml/2006/compatibility" spid="_x0000_s3075"/>
          </a:graphicData>
        </a:graphic>
      </p:graphicFrame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7380288" y="191611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12 000 méter</a:t>
            </a:r>
            <a:endParaRPr lang="en-US"/>
          </a:p>
        </p:txBody>
      </p:sp>
      <p:sp>
        <p:nvSpPr>
          <p:cNvPr id="3087" name="Text Box 21"/>
          <p:cNvSpPr txBox="1">
            <a:spLocks noChangeArrowheads="1"/>
          </p:cNvSpPr>
          <p:nvPr/>
        </p:nvSpPr>
        <p:spPr bwMode="auto">
          <a:xfrm>
            <a:off x="7451725" y="2636838"/>
            <a:ext cx="169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10 000 méter</a:t>
            </a:r>
            <a:endParaRPr lang="en-US"/>
          </a:p>
        </p:txBody>
      </p:sp>
      <p:sp>
        <p:nvSpPr>
          <p:cNvPr id="3088" name="Text Box 22"/>
          <p:cNvSpPr txBox="1">
            <a:spLocks noChangeArrowheads="1"/>
          </p:cNvSpPr>
          <p:nvPr/>
        </p:nvSpPr>
        <p:spPr bwMode="auto">
          <a:xfrm>
            <a:off x="7559675" y="34290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8 000 méter</a:t>
            </a:r>
            <a:endParaRPr lang="en-US"/>
          </a:p>
        </p:txBody>
      </p:sp>
      <p:sp>
        <p:nvSpPr>
          <p:cNvPr id="3089" name="Text Box 23"/>
          <p:cNvSpPr txBox="1">
            <a:spLocks noChangeArrowheads="1"/>
          </p:cNvSpPr>
          <p:nvPr/>
        </p:nvSpPr>
        <p:spPr bwMode="auto">
          <a:xfrm>
            <a:off x="7631113" y="4221163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5 000 méter</a:t>
            </a:r>
            <a:endParaRPr lang="en-US"/>
          </a:p>
        </p:txBody>
      </p:sp>
      <p:sp>
        <p:nvSpPr>
          <p:cNvPr id="3090" name="Text Box 24"/>
          <p:cNvSpPr txBox="1">
            <a:spLocks noChangeArrowheads="1"/>
          </p:cNvSpPr>
          <p:nvPr/>
        </p:nvSpPr>
        <p:spPr bwMode="auto">
          <a:xfrm>
            <a:off x="7704138" y="508476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3 000 méter</a:t>
            </a:r>
            <a:endParaRPr lang="en-US"/>
          </a:p>
        </p:txBody>
      </p:sp>
      <p:sp>
        <p:nvSpPr>
          <p:cNvPr id="3091" name="Text Box 25"/>
          <p:cNvSpPr txBox="1">
            <a:spLocks noChangeArrowheads="1"/>
          </p:cNvSpPr>
          <p:nvPr/>
        </p:nvSpPr>
        <p:spPr bwMode="auto">
          <a:xfrm>
            <a:off x="7704138" y="58769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kifutópálya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7543800" cy="1295400"/>
          </a:xfrm>
        </p:spPr>
        <p:txBody>
          <a:bodyPr/>
          <a:lstStyle/>
          <a:p>
            <a:pPr eaLnBrk="1" hangingPunct="1"/>
            <a:r>
              <a:rPr lang="hu-HU" sz="3500" smtClean="0"/>
              <a:t>Projekttervezés modelljei</a:t>
            </a:r>
            <a:br>
              <a:rPr lang="hu-HU" sz="3500" smtClean="0"/>
            </a:br>
            <a:r>
              <a:rPr lang="hu-HU" sz="3500" smtClean="0"/>
              <a:t>I. – A természetes tervezési modell (agy)</a:t>
            </a:r>
            <a:endParaRPr lang="en-US" sz="35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39973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smtClean="0"/>
              <a:t>A dolog céljának és az elveknek a meghatározása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smtClean="0"/>
              <a:t>Az eredmény elképzelése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smtClean="0"/>
              <a:t>Ötletbörze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smtClean="0"/>
              <a:t>Rendszerezés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smtClean="0"/>
              <a:t>Konkrét következő lépések azonosítása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7543800" cy="1295400"/>
          </a:xfrm>
        </p:spPr>
        <p:txBody>
          <a:bodyPr/>
          <a:lstStyle/>
          <a:p>
            <a:pPr eaLnBrk="1" hangingPunct="1"/>
            <a:r>
              <a:rPr lang="hu-HU" sz="3500" smtClean="0"/>
              <a:t>Projekttervezés modelljei</a:t>
            </a:r>
            <a:br>
              <a:rPr lang="hu-HU" sz="3500" smtClean="0"/>
            </a:br>
            <a:r>
              <a:rPr lang="hu-HU" sz="3500" smtClean="0"/>
              <a:t>II. – A természetellenes tervezési modell</a:t>
            </a:r>
            <a:endParaRPr lang="en-US" sz="35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105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Amikor a „jó ötlet” rossz ötlet: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Kérdés: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>
                <a:solidFill>
                  <a:schemeClr val="accent2"/>
                </a:solidFill>
              </a:rPr>
              <a:t>„Kinek van ezzel kapcsolatban egy jó ötlete?”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Eredmény: belső káosz!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>
                <a:solidFill>
                  <a:srgbClr val="CC0066"/>
                </a:solidFill>
              </a:rPr>
              <a:t>Előzetesen tisztázandók: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u-HU" sz="2600" smtClean="0"/>
              <a:t>Mi a cél?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u-HU" sz="2600" smtClean="0"/>
              <a:t>Mik az elképzeléseink?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u-HU" sz="2600" smtClean="0"/>
              <a:t>Valamennyi releváns adatot összegyűjtöttük?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u-HU" sz="2600" smtClean="0"/>
              <a:t>Kielemeztük az adatokat?</a:t>
            </a:r>
            <a:endParaRPr lang="en-US" sz="26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Projekttervezés modelljei</a:t>
            </a:r>
            <a:br>
              <a:rPr lang="hu-HU" smtClean="0"/>
            </a:br>
            <a:r>
              <a:rPr lang="hu-HU" smtClean="0"/>
              <a:t>III. – A reaktív tervezési modell</a:t>
            </a:r>
            <a:endParaRPr lang="en-US" smtClean="0"/>
          </a:p>
        </p:txBody>
      </p:sp>
      <p:graphicFrame>
        <p:nvGraphicFramePr>
          <p:cNvPr id="149590" name="Group 86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8229600" cy="45894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szituáció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vezényszó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eredmény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 terveztünk előre. Krízishelyzet!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Dolgozz keményebben! Túlórázz! Intézz el több mindent egyszerre!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Stressz! Stressz! Stressz!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 rakás elfoglalt ember tapos egymáson. A helyzet még nincs megoldva.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Szervezettebben kell működnünk!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 emberek bedobozolják a problémákat, és a dobozokat felcímkézik.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Rájönnek, hogy a dobozok előhúzása nem jelent igazi megoldást.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Több kreativitás kell! Tartsunk ötletbörzét!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 történik semmi változás.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főnök úgy gondolja, a csapat belső kreativitása kifújt.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Vegyünk fel egy tanácsadót!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tanácsadó felteszi a kérdést: Tulajdonképpen mit is akartok elérni? (vízió, cél)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Line 87"/>
          <p:cNvSpPr>
            <a:spLocks noChangeShapeType="1"/>
          </p:cNvSpPr>
          <p:nvPr/>
        </p:nvSpPr>
        <p:spPr bwMode="auto">
          <a:xfrm>
            <a:off x="2484438" y="30686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78" name="Line 88"/>
          <p:cNvSpPr>
            <a:spLocks noChangeShapeType="1"/>
          </p:cNvSpPr>
          <p:nvPr/>
        </p:nvSpPr>
        <p:spPr bwMode="auto">
          <a:xfrm>
            <a:off x="5724525" y="30686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79" name="Line 89"/>
          <p:cNvSpPr>
            <a:spLocks noChangeShapeType="1"/>
          </p:cNvSpPr>
          <p:nvPr/>
        </p:nvSpPr>
        <p:spPr bwMode="auto">
          <a:xfrm flipH="1">
            <a:off x="2916238" y="3141663"/>
            <a:ext cx="3168650" cy="5032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0" name="Line 90"/>
          <p:cNvSpPr>
            <a:spLocks noChangeShapeType="1"/>
          </p:cNvSpPr>
          <p:nvPr/>
        </p:nvSpPr>
        <p:spPr bwMode="auto">
          <a:xfrm>
            <a:off x="2916238" y="4292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1" name="Line 91"/>
          <p:cNvSpPr>
            <a:spLocks noChangeShapeType="1"/>
          </p:cNvSpPr>
          <p:nvPr/>
        </p:nvSpPr>
        <p:spPr bwMode="auto">
          <a:xfrm>
            <a:off x="5580063" y="4292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2" name="Line 92"/>
          <p:cNvSpPr>
            <a:spLocks noChangeShapeType="1"/>
          </p:cNvSpPr>
          <p:nvPr/>
        </p:nvSpPr>
        <p:spPr bwMode="auto">
          <a:xfrm flipH="1">
            <a:off x="2987675" y="4365625"/>
            <a:ext cx="3024188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3" name="Line 93"/>
          <p:cNvSpPr>
            <a:spLocks noChangeShapeType="1"/>
          </p:cNvSpPr>
          <p:nvPr/>
        </p:nvSpPr>
        <p:spPr bwMode="auto">
          <a:xfrm>
            <a:off x="2987675" y="51577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4" name="Line 94"/>
          <p:cNvSpPr>
            <a:spLocks noChangeShapeType="1"/>
          </p:cNvSpPr>
          <p:nvPr/>
        </p:nvSpPr>
        <p:spPr bwMode="auto">
          <a:xfrm>
            <a:off x="5724525" y="515778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5" name="Line 95"/>
          <p:cNvSpPr>
            <a:spLocks noChangeShapeType="1"/>
          </p:cNvSpPr>
          <p:nvPr/>
        </p:nvSpPr>
        <p:spPr bwMode="auto">
          <a:xfrm flipH="1">
            <a:off x="2843213" y="5229225"/>
            <a:ext cx="3241675" cy="2873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6" name="Line 96"/>
          <p:cNvSpPr>
            <a:spLocks noChangeShapeType="1"/>
          </p:cNvSpPr>
          <p:nvPr/>
        </p:nvSpPr>
        <p:spPr bwMode="auto">
          <a:xfrm>
            <a:off x="2916238" y="60928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  <p:sp>
        <p:nvSpPr>
          <p:cNvPr id="27687" name="Line 97"/>
          <p:cNvSpPr>
            <a:spLocks noChangeShapeType="1"/>
          </p:cNvSpPr>
          <p:nvPr/>
        </p:nvSpPr>
        <p:spPr bwMode="auto">
          <a:xfrm>
            <a:off x="5724525" y="60928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1295400"/>
          </a:xfrm>
        </p:spPr>
        <p:txBody>
          <a:bodyPr/>
          <a:lstStyle/>
          <a:p>
            <a:pPr eaLnBrk="1" hangingPunct="1"/>
            <a:r>
              <a:rPr lang="hu-HU" smtClean="0"/>
              <a:t>A természetes tervezés technikái – 5 fázis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410527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Cél (Miért?)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Vízió/eredmény (Pozitív hozzáállás: lásd a sikert!)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Ötletbörze (Hogyan?)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Rendszerezés (Projekt tervek)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hu-HU" smtClean="0"/>
              <a:t>Következő lépések meghatározása (Tudásalapú munka)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Irodalomjegyzék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3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Allen, D: (2005): Getting Things Done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Anonymus (2004): Time management: It’s a martial art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Covey, F. (2000): Powerful Time Management Skills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Magyar Judit (2003): Idő-menedzsment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Mancini, M. (2003): Time Management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Marot, P. (2001): Tools for Time Management</a:t>
            </a:r>
            <a:endParaRPr lang="en-US" sz="26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KÖSZÖNÖM A FIGYELMET!</a:t>
            </a:r>
            <a:endParaRPr lang="en-US" smtClean="0"/>
          </a:p>
        </p:txBody>
      </p:sp>
      <p:pic>
        <p:nvPicPr>
          <p:cNvPr id="30723" name="Picture 7" descr="Jegesmaci">
            <a:hlinkClick r:id="rId2" tooltip="Kép,fotó,képeslap:Jegesmaci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2205038"/>
            <a:ext cx="54737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	Egyetlen hírlap naponta több információt közöl, mint amihez a múlt századi ember egy év alatt hozzájutott.</a:t>
            </a:r>
          </a:p>
          <a:p>
            <a:pPr eaLnBrk="1" hangingPunct="1">
              <a:buFont typeface="Wingdings" pitchFamily="2" charset="2"/>
              <a:buNone/>
            </a:pPr>
            <a:endParaRPr lang="hu-HU" smtClean="0"/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	Azé a hatalom, akié az idő feletti uralom joga.</a:t>
            </a:r>
            <a:endParaRPr lang="en-US" smtClean="0"/>
          </a:p>
        </p:txBody>
      </p:sp>
      <p:pic>
        <p:nvPicPr>
          <p:cNvPr id="8195" name="Picture 6" descr="left_panel_v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46038"/>
            <a:ext cx="2308225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IDŐ FOGALMA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  <a:r>
              <a:rPr lang="hu-HU" sz="2600" smtClean="0">
                <a:solidFill>
                  <a:schemeClr val="tx2"/>
                </a:solidFill>
              </a:rPr>
              <a:t>Az idő erőforrás, aminek rögzített a mennyisége.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	Az időbe tevékenységeket lehet elhelyezni, törölni, sorrendjüket megváltoztatni, prioritások szerint elrendezni, előre rögzíteni úgy, hogy minél hatékonyabban szolgálják a célok elérését.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>
                <a:solidFill>
                  <a:schemeClr val="tx2"/>
                </a:solidFill>
              </a:rPr>
              <a:t>	Fontos: az idő minősége!!! (intenzitás, motiváció, kiegyensúlyozottság, hangulat, szépség…)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6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600" smtClean="0">
                <a:solidFill>
                  <a:schemeClr val="accent2"/>
                </a:solidFill>
              </a:rPr>
              <a:t>„Az út célja az úton haladás.”</a:t>
            </a:r>
            <a:r>
              <a:rPr lang="hu-HU" sz="2600" smtClean="0">
                <a:solidFill>
                  <a:schemeClr val="accent1"/>
                </a:solidFill>
              </a:rPr>
              <a:t> </a:t>
            </a:r>
            <a:endParaRPr lang="en-US" sz="26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00025"/>
            <a:ext cx="7067550" cy="949325"/>
          </a:xfrm>
        </p:spPr>
        <p:txBody>
          <a:bodyPr/>
          <a:lstStyle/>
          <a:p>
            <a:pPr eaLnBrk="1" hangingPunct="1"/>
            <a:r>
              <a:rPr lang="hu-HU" sz="3200" smtClean="0"/>
              <a:t>Az idő és elvárások szorításában I.</a:t>
            </a:r>
            <a:endParaRPr lang="en-GB" sz="320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2400"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03350" y="1431925"/>
            <a:ext cx="31686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Arial" charset="0"/>
              </a:rPr>
              <a:t>- </a:t>
            </a:r>
            <a:r>
              <a:rPr lang="hu-HU" sz="2000">
                <a:latin typeface="Arial" charset="0"/>
              </a:rPr>
              <a:t>feszültség és stressz</a:t>
            </a:r>
          </a:p>
          <a:p>
            <a:r>
              <a:rPr lang="hu-HU" sz="2000">
                <a:latin typeface="Arial" charset="0"/>
              </a:rPr>
              <a:t>- szimptómák</a:t>
            </a:r>
          </a:p>
          <a:p>
            <a:r>
              <a:rPr lang="hu-HU" sz="2000">
                <a:latin typeface="Arial" charset="0"/>
              </a:rPr>
              <a:t>- túlterheltség</a:t>
            </a:r>
          </a:p>
          <a:p>
            <a:r>
              <a:rPr lang="hu-HU" sz="2000">
                <a:latin typeface="Arial" charset="0"/>
              </a:rPr>
              <a:t>- bizonytalanság</a:t>
            </a:r>
          </a:p>
          <a:p>
            <a:r>
              <a:rPr lang="hu-HU" sz="2000">
                <a:latin typeface="Arial" charset="0"/>
              </a:rPr>
              <a:t>- ”hajtás”, ”hős”</a:t>
            </a:r>
          </a:p>
          <a:p>
            <a:r>
              <a:rPr lang="hu-HU" sz="2000">
                <a:latin typeface="Arial" charset="0"/>
              </a:rPr>
              <a:t>- zárkózott</a:t>
            </a:r>
          </a:p>
          <a:p>
            <a:r>
              <a:rPr lang="hu-HU" sz="2000">
                <a:latin typeface="Arial" charset="0"/>
              </a:rPr>
              <a:t>- morózus</a:t>
            </a:r>
          </a:p>
          <a:p>
            <a:r>
              <a:rPr lang="hu-HU" sz="2000">
                <a:latin typeface="Arial" charset="0"/>
              </a:rPr>
              <a:t>- zavart</a:t>
            </a:r>
          </a:p>
          <a:p>
            <a:r>
              <a:rPr lang="hu-HU" sz="2000">
                <a:latin typeface="Arial" charset="0"/>
              </a:rPr>
              <a:t>- merev</a:t>
            </a:r>
          </a:p>
          <a:p>
            <a:r>
              <a:rPr lang="hu-HU" sz="2000">
                <a:latin typeface="Arial" charset="0"/>
              </a:rPr>
              <a:t>- álmatlan, kialvatlan</a:t>
            </a:r>
          </a:p>
          <a:p>
            <a:r>
              <a:rPr lang="hu-HU" sz="2000">
                <a:latin typeface="Arial" charset="0"/>
              </a:rPr>
              <a:t>- fekélybetegség</a:t>
            </a:r>
          </a:p>
          <a:p>
            <a:r>
              <a:rPr lang="hu-HU" sz="2000">
                <a:latin typeface="Arial" charset="0"/>
              </a:rPr>
              <a:t>-  magas vérnyomás</a:t>
            </a:r>
          </a:p>
          <a:p>
            <a:r>
              <a:rPr lang="hu-HU" sz="2000">
                <a:latin typeface="Arial" charset="0"/>
              </a:rPr>
              <a:t>- szívbetegség</a:t>
            </a:r>
          </a:p>
          <a:p>
            <a:r>
              <a:rPr lang="hu-HU" sz="2000">
                <a:latin typeface="Arial" charset="0"/>
              </a:rPr>
              <a:t>- agyvérzés</a:t>
            </a:r>
          </a:p>
          <a:p>
            <a:r>
              <a:rPr lang="hu-HU" sz="2000">
                <a:latin typeface="Arial" charset="0"/>
              </a:rPr>
              <a:t>- halál</a:t>
            </a:r>
          </a:p>
          <a:p>
            <a:pPr>
              <a:spcBef>
                <a:spcPct val="50000"/>
              </a:spcBef>
            </a:pPr>
            <a:endParaRPr lang="en-GB" sz="2000"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19400" y="3886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2400">
              <a:latin typeface="Times New Roman" pitchFamily="18" charset="0"/>
            </a:endParaRP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6372225" y="1557338"/>
            <a:ext cx="381000" cy="4572000"/>
          </a:xfrm>
          <a:prstGeom prst="downArrow">
            <a:avLst>
              <a:gd name="adj1" fmla="val 50000"/>
              <a:gd name="adj2" fmla="val 3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2400">
              <a:latin typeface="Times New Roman" pitchFamily="18" charset="0"/>
            </a:endParaRP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2819400" y="3886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2400">
              <a:latin typeface="Times New Roman" pitchFamily="18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5651500" y="4941888"/>
          <a:ext cx="3048000" cy="1152525"/>
        </p:xfrm>
        <a:graphic>
          <a:graphicData uri="http://schemas.openxmlformats.org/presentationml/2006/ole">
            <p:oleObj spid="_x0000_s1026" name="Munkalap" r:id="rId3" imgW="2410223" imgH="629179" progId="Excel.Sheet.8">
              <p:embed/>
            </p:oleObj>
          </a:graphicData>
        </a:graphic>
      </p:graphicFrame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900113" y="1557338"/>
            <a:ext cx="4038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	</a:t>
            </a:r>
            <a:r>
              <a:rPr lang="hu-HU" sz="1600" b="1">
                <a:latin typeface="Arial" charset="0"/>
              </a:rPr>
              <a:t>Kötéltánc</a:t>
            </a:r>
          </a:p>
          <a:p>
            <a:pPr>
              <a:spcBef>
                <a:spcPct val="50000"/>
              </a:spcBef>
            </a:pPr>
            <a:r>
              <a:rPr lang="hu-HU" sz="1600" b="1">
                <a:latin typeface="Arial" charset="0"/>
              </a:rPr>
              <a:t>Az egyensúlyhiány tünetei</a:t>
            </a:r>
          </a:p>
          <a:p>
            <a:pPr>
              <a:spcBef>
                <a:spcPct val="50000"/>
              </a:spcBef>
            </a:pPr>
            <a:r>
              <a:rPr lang="hu-HU" sz="1600" b="1">
                <a:latin typeface="Arial" charset="0"/>
              </a:rPr>
              <a:t>                         </a:t>
            </a:r>
            <a:endParaRPr lang="hu-HU" sz="160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sz="1600">
                <a:latin typeface="Arial" charset="0"/>
              </a:rPr>
              <a:t> Napi 10-12 óra munka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sz="1600">
                <a:latin typeface="Arial" charset="0"/>
              </a:rPr>
              <a:t> Hazaviszi a munkát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sz="1600">
                <a:latin typeface="Arial" charset="0"/>
              </a:rPr>
              <a:t> Hétvégén is dolgozik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sz="1600">
                <a:latin typeface="Arial" charset="0"/>
              </a:rPr>
              <a:t> Csak munkatársakkal jár szórakozni</a:t>
            </a:r>
          </a:p>
          <a:p>
            <a:pPr>
              <a:spcBef>
                <a:spcPct val="50000"/>
              </a:spcBef>
            </a:pPr>
            <a:r>
              <a:rPr lang="hu-HU" sz="1600">
                <a:latin typeface="Arial" charset="0"/>
              </a:rPr>
              <a:t>- Csökkent koncentráló képesség</a:t>
            </a:r>
          </a:p>
          <a:p>
            <a:pPr>
              <a:spcBef>
                <a:spcPct val="50000"/>
              </a:spcBef>
            </a:pPr>
            <a:r>
              <a:rPr lang="hu-HU" sz="1600">
                <a:latin typeface="Arial" charset="0"/>
              </a:rPr>
              <a:t>- Fáradékonyság</a:t>
            </a:r>
          </a:p>
          <a:p>
            <a:pPr>
              <a:spcBef>
                <a:spcPct val="50000"/>
              </a:spcBef>
            </a:pPr>
            <a:r>
              <a:rPr lang="hu-HU" sz="1600">
                <a:latin typeface="Arial" charset="0"/>
              </a:rPr>
              <a:t>- Alvászavar</a:t>
            </a:r>
          </a:p>
          <a:p>
            <a:pPr>
              <a:spcBef>
                <a:spcPct val="50000"/>
              </a:spcBef>
            </a:pPr>
            <a:r>
              <a:rPr lang="hu-HU" sz="1600">
                <a:latin typeface="Arial" charset="0"/>
              </a:rPr>
              <a:t>- Növekvő stressz</a:t>
            </a:r>
          </a:p>
          <a:p>
            <a:pPr>
              <a:spcBef>
                <a:spcPct val="50000"/>
              </a:spcBef>
            </a:pPr>
            <a:r>
              <a:rPr lang="hu-HU" sz="1600">
                <a:latin typeface="Arial" charset="0"/>
              </a:rPr>
              <a:t>- Romló hatékonyság</a:t>
            </a:r>
          </a:p>
          <a:p>
            <a:pPr>
              <a:spcBef>
                <a:spcPct val="50000"/>
              </a:spcBef>
            </a:pPr>
            <a:endParaRPr lang="en-GB" sz="1600">
              <a:latin typeface="Arial" charset="0"/>
            </a:endParaRPr>
          </a:p>
        </p:txBody>
      </p:sp>
      <p:pic>
        <p:nvPicPr>
          <p:cNvPr id="1030" name="Picture 8" descr="pe01931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057400"/>
            <a:ext cx="267652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539750" y="476250"/>
            <a:ext cx="708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hu-HU" sz="3200" b="1">
                <a:solidFill>
                  <a:schemeClr val="tx2"/>
                </a:solidFill>
                <a:latin typeface="Arial" charset="0"/>
              </a:rPr>
              <a:t>Az idő és elvárások szorításában II.</a:t>
            </a:r>
            <a:endParaRPr lang="en-GB" sz="32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813" y="200025"/>
            <a:ext cx="6416675" cy="949325"/>
          </a:xfrm>
        </p:spPr>
        <p:txBody>
          <a:bodyPr/>
          <a:lstStyle/>
          <a:p>
            <a:pPr eaLnBrk="1" hangingPunct="1"/>
            <a:r>
              <a:rPr lang="hu-HU" sz="2000" b="0" smtClean="0"/>
              <a:t>   </a:t>
            </a:r>
            <a:r>
              <a:rPr lang="hu-HU" sz="3200" b="0" smtClean="0">
                <a:latin typeface="Franklin Gothic Medium" pitchFamily="34" charset="0"/>
              </a:rPr>
              <a:t>Kellemes személyiségjegyek</a:t>
            </a:r>
            <a:endParaRPr lang="en-GB" sz="3200" b="0" smtClean="0">
              <a:latin typeface="Franklin Gothic Medium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38862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>
              <a:latin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70866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Times New Roman" pitchFamily="18" charset="0"/>
              </a:rPr>
              <a:t>- </a:t>
            </a:r>
            <a:r>
              <a:rPr lang="hu-HU" sz="2000"/>
              <a:t>tisztelet minden körülmények között (Mit, mikor, hogyan mondani)</a:t>
            </a:r>
          </a:p>
          <a:p>
            <a:pPr>
              <a:spcBef>
                <a:spcPct val="50000"/>
              </a:spcBef>
            </a:pPr>
            <a:r>
              <a:rPr lang="hu-HU" sz="2000"/>
              <a:t>- önuralom</a:t>
            </a:r>
          </a:p>
          <a:p>
            <a:pPr>
              <a:spcBef>
                <a:spcPct val="50000"/>
              </a:spcBef>
            </a:pPr>
            <a:r>
              <a:rPr lang="hu-HU" sz="2000"/>
              <a:t>- megértés, a problémák és mások elfogadása</a:t>
            </a:r>
          </a:p>
          <a:p>
            <a:pPr>
              <a:spcBef>
                <a:spcPct val="50000"/>
              </a:spcBef>
            </a:pPr>
            <a:r>
              <a:rPr lang="hu-HU" sz="2000"/>
              <a:t>- kompatibilitás, illeszkedés az emberekhez</a:t>
            </a:r>
          </a:p>
          <a:p>
            <a:pPr>
              <a:spcBef>
                <a:spcPct val="50000"/>
              </a:spcBef>
            </a:pPr>
            <a:r>
              <a:rPr lang="hu-HU" sz="2000"/>
              <a:t>- együttműködési készség</a:t>
            </a:r>
          </a:p>
          <a:p>
            <a:pPr>
              <a:spcBef>
                <a:spcPct val="50000"/>
              </a:spcBef>
            </a:pPr>
            <a:r>
              <a:rPr lang="hu-HU" sz="2000"/>
              <a:t>- hűség a céghez</a:t>
            </a:r>
          </a:p>
          <a:p>
            <a:pPr>
              <a:spcBef>
                <a:spcPct val="50000"/>
              </a:spcBef>
            </a:pPr>
            <a:r>
              <a:rPr lang="hu-HU" sz="2000"/>
              <a:t>- tudni eladni (a céget, terméket, nyilvános kapcsolatok)</a:t>
            </a:r>
          </a:p>
          <a:p>
            <a:pPr>
              <a:spcBef>
                <a:spcPct val="50000"/>
              </a:spcBef>
            </a:pPr>
            <a:r>
              <a:rPr lang="hu-HU" sz="2000"/>
              <a:t>- megbízhatóság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477000" cy="554038"/>
          </a:xfrm>
        </p:spPr>
        <p:txBody>
          <a:bodyPr/>
          <a:lstStyle/>
          <a:p>
            <a:pPr eaLnBrk="1" hangingPunct="1"/>
            <a:r>
              <a:rPr lang="hu-HU" sz="3200" b="0" smtClean="0">
                <a:latin typeface="Franklin Gothic Medium" pitchFamily="34" charset="0"/>
              </a:rPr>
              <a:t>Visszataszító személyiségjegyek</a:t>
            </a:r>
            <a:endParaRPr lang="en-GB" sz="3200" b="0" smtClean="0">
              <a:latin typeface="Franklin Gothic Medium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50825" y="1341438"/>
            <a:ext cx="24384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Erőszakos eladás</a:t>
            </a:r>
          </a:p>
          <a:p>
            <a:pPr>
              <a:spcBef>
                <a:spcPct val="50000"/>
              </a:spcBef>
            </a:pPr>
            <a:r>
              <a:rPr lang="hu-HU"/>
              <a:t>Főnökösködő</a:t>
            </a:r>
          </a:p>
          <a:p>
            <a:pPr>
              <a:spcBef>
                <a:spcPct val="50000"/>
              </a:spcBef>
            </a:pPr>
            <a:r>
              <a:rPr lang="hu-HU"/>
              <a:t>Erőltetett (mókás)</a:t>
            </a:r>
          </a:p>
          <a:p>
            <a:pPr>
              <a:spcBef>
                <a:spcPct val="50000"/>
              </a:spcBef>
            </a:pPr>
            <a:r>
              <a:rPr lang="hu-HU"/>
              <a:t>Pletykás</a:t>
            </a:r>
          </a:p>
          <a:p>
            <a:pPr>
              <a:spcBef>
                <a:spcPct val="50000"/>
              </a:spcBef>
            </a:pPr>
            <a:r>
              <a:rPr lang="hu-HU"/>
              <a:t>Más arcába köhögni</a:t>
            </a:r>
          </a:p>
          <a:p>
            <a:pPr>
              <a:spcBef>
                <a:spcPct val="50000"/>
              </a:spcBef>
            </a:pPr>
            <a:r>
              <a:rPr lang="hu-HU"/>
              <a:t>A türelem elvesztése</a:t>
            </a:r>
          </a:p>
          <a:p>
            <a:pPr>
              <a:spcBef>
                <a:spcPct val="50000"/>
              </a:spcBef>
            </a:pPr>
            <a:r>
              <a:rPr lang="hu-HU"/>
              <a:t>Kicsinyes hazugság</a:t>
            </a:r>
          </a:p>
          <a:p>
            <a:pPr>
              <a:spcBef>
                <a:spcPct val="50000"/>
              </a:spcBef>
            </a:pPr>
            <a:r>
              <a:rPr lang="hu-HU"/>
              <a:t>Kíváncsiskodás</a:t>
            </a:r>
          </a:p>
          <a:p>
            <a:pPr>
              <a:spcBef>
                <a:spcPct val="50000"/>
              </a:spcBef>
            </a:pPr>
            <a:r>
              <a:rPr lang="hu-HU"/>
              <a:t>Gúnyosság</a:t>
            </a:r>
          </a:p>
          <a:p>
            <a:pPr>
              <a:spcBef>
                <a:spcPct val="50000"/>
              </a:spcBef>
            </a:pPr>
            <a:r>
              <a:rPr lang="hu-HU"/>
              <a:t>Megrögzött vitatkozás</a:t>
            </a:r>
          </a:p>
          <a:p>
            <a:pPr>
              <a:spcBef>
                <a:spcPct val="50000"/>
              </a:spcBef>
            </a:pPr>
            <a:endParaRPr lang="hu-HU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>
              <a:latin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940425" y="1268413"/>
            <a:ext cx="26670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Sürgetés</a:t>
            </a:r>
          </a:p>
          <a:p>
            <a:pPr>
              <a:spcBef>
                <a:spcPct val="50000"/>
              </a:spcBef>
            </a:pPr>
            <a:r>
              <a:rPr lang="hu-HU"/>
              <a:t>Ömlengő modor</a:t>
            </a:r>
          </a:p>
          <a:p>
            <a:pPr>
              <a:spcBef>
                <a:spcPct val="50000"/>
              </a:spcBef>
            </a:pPr>
            <a:r>
              <a:rPr lang="hu-HU"/>
              <a:t>Hátba veregető</a:t>
            </a:r>
          </a:p>
          <a:p>
            <a:pPr>
              <a:spcBef>
                <a:spcPct val="50000"/>
              </a:spcBef>
            </a:pPr>
            <a:r>
              <a:rPr lang="hu-HU"/>
              <a:t>Obszcén beszéd</a:t>
            </a:r>
          </a:p>
          <a:p>
            <a:pPr>
              <a:spcBef>
                <a:spcPct val="50000"/>
              </a:spcBef>
            </a:pPr>
            <a:r>
              <a:rPr lang="hu-HU"/>
              <a:t>Csalás a játékban</a:t>
            </a:r>
          </a:p>
          <a:p>
            <a:pPr>
              <a:spcBef>
                <a:spcPct val="50000"/>
              </a:spcBef>
            </a:pPr>
            <a:r>
              <a:rPr lang="hu-HU"/>
              <a:t>Mogorva tekintet</a:t>
            </a:r>
          </a:p>
          <a:p>
            <a:pPr>
              <a:spcBef>
                <a:spcPct val="50000"/>
              </a:spcBef>
            </a:pPr>
            <a:r>
              <a:rPr lang="hu-HU"/>
              <a:t>Tetszelgőség</a:t>
            </a:r>
          </a:p>
          <a:p>
            <a:pPr>
              <a:spcBef>
                <a:spcPct val="50000"/>
              </a:spcBef>
            </a:pPr>
            <a:r>
              <a:rPr lang="hu-HU"/>
              <a:t>Hangosan beszélni</a:t>
            </a:r>
          </a:p>
          <a:p>
            <a:pPr>
              <a:spcBef>
                <a:spcPct val="50000"/>
              </a:spcBef>
            </a:pPr>
            <a:r>
              <a:rPr lang="hu-HU"/>
              <a:t>Gügyögés</a:t>
            </a:r>
          </a:p>
          <a:p>
            <a:pPr>
              <a:spcBef>
                <a:spcPct val="50000"/>
              </a:spcBef>
            </a:pPr>
            <a:endParaRPr lang="hu-HU"/>
          </a:p>
          <a:p>
            <a:pPr>
              <a:spcBef>
                <a:spcPct val="50000"/>
              </a:spcBef>
            </a:pPr>
            <a:r>
              <a:rPr lang="hu-HU"/>
              <a:t>STB., STB., 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916238" y="1268413"/>
            <a:ext cx="26670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Csámcsogás</a:t>
            </a:r>
          </a:p>
          <a:p>
            <a:pPr>
              <a:spcBef>
                <a:spcPct val="50000"/>
              </a:spcBef>
            </a:pPr>
            <a:r>
              <a:rPr lang="hu-HU"/>
              <a:t>Kérkedés önmagunkkal</a:t>
            </a:r>
          </a:p>
          <a:p>
            <a:pPr>
              <a:spcBef>
                <a:spcPct val="50000"/>
              </a:spcBef>
            </a:pPr>
            <a:r>
              <a:rPr lang="hu-HU"/>
              <a:t>Hízelgés</a:t>
            </a:r>
          </a:p>
          <a:p>
            <a:pPr>
              <a:spcBef>
                <a:spcPct val="50000"/>
              </a:spcBef>
            </a:pPr>
            <a:r>
              <a:rPr lang="hu-HU"/>
              <a:t>Tolakodás</a:t>
            </a:r>
          </a:p>
          <a:p>
            <a:pPr>
              <a:spcBef>
                <a:spcPct val="50000"/>
              </a:spcBef>
            </a:pPr>
            <a:r>
              <a:rPr lang="hu-HU"/>
              <a:t>Köpködés</a:t>
            </a:r>
          </a:p>
          <a:p>
            <a:pPr>
              <a:spcBef>
                <a:spcPct val="50000"/>
              </a:spcBef>
            </a:pPr>
            <a:r>
              <a:rPr lang="hu-HU"/>
              <a:t>Szleng kiterjedt használata</a:t>
            </a:r>
          </a:p>
          <a:p>
            <a:pPr>
              <a:spcBef>
                <a:spcPct val="50000"/>
              </a:spcBef>
            </a:pPr>
            <a:r>
              <a:rPr lang="hu-HU"/>
              <a:t>A beszélgetés kisajátítása</a:t>
            </a:r>
          </a:p>
          <a:p>
            <a:pPr>
              <a:spcBef>
                <a:spcPct val="50000"/>
              </a:spcBef>
            </a:pPr>
            <a:r>
              <a:rPr lang="hu-HU"/>
              <a:t>Gyakori hivatkozás másra</a:t>
            </a:r>
          </a:p>
          <a:p>
            <a:pPr>
              <a:spcBef>
                <a:spcPct val="50000"/>
              </a:spcBef>
            </a:pPr>
            <a:r>
              <a:rPr lang="hu-HU"/>
              <a:t>Zsémbelés</a:t>
            </a:r>
          </a:p>
          <a:p>
            <a:pPr>
              <a:spcBef>
                <a:spcPct val="50000"/>
              </a:spcBef>
            </a:pPr>
            <a:r>
              <a:rPr lang="hu-HU"/>
              <a:t>Átnézni másokon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Időrablók, melyek mindenkit fenyegetnek: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000" smtClean="0"/>
              <a:t>Telefonok, bejelentett váratlan látogatók, hirtelen összehívott értekezletek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smtClean="0"/>
          </a:p>
          <a:p>
            <a:pPr eaLnBrk="1" hangingPunct="1">
              <a:lnSpc>
                <a:spcPct val="80000"/>
              </a:lnSpc>
            </a:pPr>
            <a:r>
              <a:rPr lang="hu-HU" sz="2000" smtClean="0"/>
              <a:t>Túl hosszú, eredménytelen tárgyalások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smtClean="0"/>
          </a:p>
          <a:p>
            <a:pPr eaLnBrk="1" hangingPunct="1">
              <a:lnSpc>
                <a:spcPct val="80000"/>
              </a:lnSpc>
            </a:pPr>
            <a:r>
              <a:rPr lang="hu-HU" sz="2000" smtClean="0"/>
              <a:t>Fejetlenül megkezdett feladatok, fontossági rangsor nélküli projektek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smtClean="0"/>
          </a:p>
          <a:p>
            <a:pPr eaLnBrk="1" hangingPunct="1">
              <a:lnSpc>
                <a:spcPct val="80000"/>
              </a:lnSpc>
            </a:pPr>
            <a:r>
              <a:rPr lang="hu-HU" sz="2000" smtClean="0"/>
              <a:t>Feladatok magunk előtt tolása, majd elvégzése az utolsó pillanatban, túlórán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smtClean="0"/>
          </a:p>
          <a:p>
            <a:pPr eaLnBrk="1" hangingPunct="1">
              <a:lnSpc>
                <a:spcPct val="80000"/>
              </a:lnSpc>
            </a:pPr>
            <a:r>
              <a:rPr lang="hu-HU" sz="2000" smtClean="0"/>
              <a:t>Káosz az íróasztalon, növekvő aktakupac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smtClean="0"/>
          </a:p>
          <a:p>
            <a:pPr eaLnBrk="1" hangingPunct="1">
              <a:lnSpc>
                <a:spcPct val="80000"/>
              </a:lnSpc>
            </a:pPr>
            <a:r>
              <a:rPr lang="hu-HU" sz="2000" smtClean="0"/>
              <a:t>Információhiány, gyenge kommunikáció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smtClean="0"/>
          </a:p>
          <a:p>
            <a:pPr eaLnBrk="1" hangingPunct="1">
              <a:lnSpc>
                <a:spcPct val="80000"/>
              </a:lnSpc>
            </a:pPr>
            <a:r>
              <a:rPr lang="hu-HU" sz="2000" smtClean="0"/>
              <a:t>Céltalan és bizonytalan tervek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smtClean="0"/>
          </a:p>
          <a:p>
            <a:pPr eaLnBrk="1" hangingPunct="1">
              <a:lnSpc>
                <a:spcPct val="80000"/>
              </a:lnSpc>
            </a:pPr>
            <a:r>
              <a:rPr lang="hu-HU" sz="2000" smtClean="0"/>
              <a:t>Nem mond sem igent, sem nemet – fél állást foglalni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ényes">
  <a:themeElements>
    <a:clrScheme name="Fénye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Medium" pitchFamily="34" charset="0"/>
          </a:defRPr>
        </a:defPPr>
      </a:lstStyle>
    </a:lnDef>
  </a:objectDefaults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521</TotalTime>
  <Words>773</Words>
  <Application>Microsoft Office PowerPoint</Application>
  <PresentationFormat>Diavetítés a képernyőre (4:3 oldalarány)</PresentationFormat>
  <Paragraphs>271</Paragraphs>
  <Slides>28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28</vt:i4>
      </vt:variant>
    </vt:vector>
  </HeadingPairs>
  <TitlesOfParts>
    <vt:vector size="38" baseType="lpstr">
      <vt:lpstr>Franklin Gothic Medium</vt:lpstr>
      <vt:lpstr>Arial</vt:lpstr>
      <vt:lpstr>Wingdings</vt:lpstr>
      <vt:lpstr>Calibri</vt:lpstr>
      <vt:lpstr>Tahoma</vt:lpstr>
      <vt:lpstr>Verdana</vt:lpstr>
      <vt:lpstr>Times New Roman</vt:lpstr>
      <vt:lpstr>Fényes</vt:lpstr>
      <vt:lpstr>Microsoft Excel munkalap</vt:lpstr>
      <vt:lpstr>Microsoft Graph diagram</vt:lpstr>
      <vt:lpstr>                   IDŐ-MENEDZSMENT</vt:lpstr>
      <vt:lpstr>2. dia</vt:lpstr>
      <vt:lpstr>3. dia</vt:lpstr>
      <vt:lpstr>AZ IDŐ FOGALMA</vt:lpstr>
      <vt:lpstr>Az idő és elvárások szorításában I.</vt:lpstr>
      <vt:lpstr>6. dia</vt:lpstr>
      <vt:lpstr>   Kellemes személyiségjegyek</vt:lpstr>
      <vt:lpstr>Visszataszító személyiségjegyek</vt:lpstr>
      <vt:lpstr>Időrablók, melyek mindenkit fenyegetnek:</vt:lpstr>
      <vt:lpstr>A jelentősebb időrablók leküzdése </vt:lpstr>
      <vt:lpstr>Az időmenedzsment tízparancsolata I.</vt:lpstr>
      <vt:lpstr>Az időmenedzsment tízparancsolata II.</vt:lpstr>
      <vt:lpstr>Az időmenedzsment tízparancsolata III.</vt:lpstr>
      <vt:lpstr>Feladatrangsorolás</vt:lpstr>
      <vt:lpstr>A munkafolyamat öt lépcsője (vízszintes aspektus)</vt:lpstr>
      <vt:lpstr>A gyűjtés eszközei</vt:lpstr>
      <vt:lpstr>Azonosítás:  van-e vele konkrét tennivaló?</vt:lpstr>
      <vt:lpstr>Rendszerezés</vt:lpstr>
      <vt:lpstr>Áttekintés – a heti áttekintő</vt:lpstr>
      <vt:lpstr>Kivitelezés – I. modell A pillanatnyi tevékenység kiválasztása</vt:lpstr>
      <vt:lpstr>Kivitelezés – II. modell A napi munka</vt:lpstr>
      <vt:lpstr>Kivitelezés – III. modell Saját munka hat perspektívából</vt:lpstr>
      <vt:lpstr>Projekttervezés modelljei I. – A természetes tervezési modell (agy)</vt:lpstr>
      <vt:lpstr>Projekttervezés modelljei II. – A természetellenes tervezési modell</vt:lpstr>
      <vt:lpstr>Projekttervezés modelljei III. – A reaktív tervezési modell</vt:lpstr>
      <vt:lpstr>A természetes tervezés technikái – 5 fázis</vt:lpstr>
      <vt:lpstr>Irodalomjegyzék</vt:lpstr>
      <vt:lpstr>KÖSZÖNÖM A FIGYELMET!</vt:lpstr>
    </vt:vector>
  </TitlesOfParts>
  <Company>E-Trend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BÜROTIKA</dc:title>
  <dc:creator>irina</dc:creator>
  <cp:lastModifiedBy>Gasparetz András</cp:lastModifiedBy>
  <cp:revision>112</cp:revision>
  <cp:lastPrinted>1601-01-01T00:00:00Z</cp:lastPrinted>
  <dcterms:created xsi:type="dcterms:W3CDTF">2002-11-13T13:53:02Z</dcterms:created>
  <dcterms:modified xsi:type="dcterms:W3CDTF">2011-07-31T13:25:35Z</dcterms:modified>
</cp:coreProperties>
</file>